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2"/>
  </p:notesMasterIdLst>
  <p:sldIdLst>
    <p:sldId id="256" r:id="rId5"/>
    <p:sldId id="617" r:id="rId6"/>
    <p:sldId id="479" r:id="rId7"/>
    <p:sldId id="543" r:id="rId8"/>
    <p:sldId id="460" r:id="rId9"/>
    <p:sldId id="618" r:id="rId10"/>
    <p:sldId id="461" r:id="rId11"/>
    <p:sldId id="265" r:id="rId12"/>
    <p:sldId id="266" r:id="rId13"/>
    <p:sldId id="462" r:id="rId14"/>
    <p:sldId id="534" r:id="rId15"/>
    <p:sldId id="535" r:id="rId16"/>
    <p:sldId id="536" r:id="rId17"/>
    <p:sldId id="537" r:id="rId18"/>
    <p:sldId id="632" r:id="rId19"/>
    <p:sldId id="633" r:id="rId20"/>
    <p:sldId id="631" r:id="rId21"/>
    <p:sldId id="576" r:id="rId22"/>
    <p:sldId id="268" r:id="rId23"/>
    <p:sldId id="577" r:id="rId24"/>
    <p:sldId id="630" r:id="rId25"/>
    <p:sldId id="586" r:id="rId26"/>
    <p:sldId id="471" r:id="rId27"/>
    <p:sldId id="635" r:id="rId28"/>
    <p:sldId id="472" r:id="rId29"/>
    <p:sldId id="473" r:id="rId30"/>
    <p:sldId id="475" r:id="rId31"/>
    <p:sldId id="636" r:id="rId32"/>
    <p:sldId id="448" r:id="rId33"/>
    <p:sldId id="449" r:id="rId34"/>
    <p:sldId id="269" r:id="rId35"/>
    <p:sldId id="406" r:id="rId36"/>
    <p:sldId id="552" r:id="rId37"/>
    <p:sldId id="562" r:id="rId38"/>
    <p:sldId id="540" r:id="rId39"/>
    <p:sldId id="452" r:id="rId40"/>
    <p:sldId id="453" r:id="rId41"/>
    <p:sldId id="454" r:id="rId42"/>
    <p:sldId id="588" r:id="rId43"/>
    <p:sldId id="589" r:id="rId44"/>
    <p:sldId id="457" r:id="rId45"/>
    <p:sldId id="600" r:id="rId46"/>
    <p:sldId id="601" r:id="rId47"/>
    <p:sldId id="634" r:id="rId48"/>
    <p:sldId id="602" r:id="rId49"/>
    <p:sldId id="591" r:id="rId50"/>
    <p:sldId id="560" r:id="rId51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1714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3429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5143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6858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8572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10287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12001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13716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E7143-3DFC-414E-BE50-138DC0DDC32A}" v="19" dt="2024-01-16T14:27:20.00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5"/>
    <p:restoredTop sz="94658"/>
  </p:normalViewPr>
  <p:slideViewPr>
    <p:cSldViewPr snapToGrid="0" showGuides="1">
      <p:cViewPr varScale="1">
        <p:scale>
          <a:sx n="160" d="100"/>
          <a:sy n="160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石丸　美穂" userId="90f3b6a1-1c19-4a50-bd7d-63d713b3ba0a" providerId="ADAL" clId="{2A4E7143-3DFC-414E-BE50-138DC0DDC32A}"/>
    <pc:docChg chg="undo custSel addSld delSld modSld sldOrd">
      <pc:chgData name="石丸　美穂" userId="90f3b6a1-1c19-4a50-bd7d-63d713b3ba0a" providerId="ADAL" clId="{2A4E7143-3DFC-414E-BE50-138DC0DDC32A}" dt="2024-01-16T14:27:20.004" v="712"/>
      <pc:docMkLst>
        <pc:docMk/>
      </pc:docMkLst>
      <pc:sldChg chg="add del ord">
        <pc:chgData name="石丸　美穂" userId="90f3b6a1-1c19-4a50-bd7d-63d713b3ba0a" providerId="ADAL" clId="{2A4E7143-3DFC-414E-BE50-138DC0DDC32A}" dt="2024-01-12T08:03:59.018" v="2" actId="20578"/>
        <pc:sldMkLst>
          <pc:docMk/>
          <pc:sldMk cId="0" sldId="256"/>
        </pc:sldMkLst>
      </pc:sldChg>
      <pc:sldChg chg="modSp mod">
        <pc:chgData name="石丸　美穂" userId="90f3b6a1-1c19-4a50-bd7d-63d713b3ba0a" providerId="ADAL" clId="{2A4E7143-3DFC-414E-BE50-138DC0DDC32A}" dt="2024-01-12T08:28:26.417" v="404" actId="20577"/>
        <pc:sldMkLst>
          <pc:docMk/>
          <pc:sldMk cId="3803025415" sldId="453"/>
        </pc:sldMkLst>
        <pc:spChg chg="mod">
          <ac:chgData name="石丸　美穂" userId="90f3b6a1-1c19-4a50-bd7d-63d713b3ba0a" providerId="ADAL" clId="{2A4E7143-3DFC-414E-BE50-138DC0DDC32A}" dt="2024-01-12T08:28:26.417" v="404" actId="20577"/>
          <ac:spMkLst>
            <pc:docMk/>
            <pc:sldMk cId="3803025415" sldId="453"/>
            <ac:spMk id="3" creationId="{0D3FAFBB-AB5C-A7E6-F30A-E40E94BFB53E}"/>
          </ac:spMkLst>
        </pc:spChg>
      </pc:sldChg>
      <pc:sldChg chg="modSp mod">
        <pc:chgData name="石丸　美穂" userId="90f3b6a1-1c19-4a50-bd7d-63d713b3ba0a" providerId="ADAL" clId="{2A4E7143-3DFC-414E-BE50-138DC0DDC32A}" dt="2024-01-16T14:15:54.852" v="578" actId="207"/>
        <pc:sldMkLst>
          <pc:docMk/>
          <pc:sldMk cId="259214067" sldId="454"/>
        </pc:sldMkLst>
        <pc:spChg chg="mod">
          <ac:chgData name="石丸　美穂" userId="90f3b6a1-1c19-4a50-bd7d-63d713b3ba0a" providerId="ADAL" clId="{2A4E7143-3DFC-414E-BE50-138DC0DDC32A}" dt="2024-01-16T14:15:54.852" v="578" actId="207"/>
          <ac:spMkLst>
            <pc:docMk/>
            <pc:sldMk cId="259214067" sldId="454"/>
            <ac:spMk id="5" creationId="{79A03DB2-097A-5662-63A6-94C76F52B484}"/>
          </ac:spMkLst>
        </pc:spChg>
        <pc:spChg chg="mod">
          <ac:chgData name="石丸　美穂" userId="90f3b6a1-1c19-4a50-bd7d-63d713b3ba0a" providerId="ADAL" clId="{2A4E7143-3DFC-414E-BE50-138DC0DDC32A}" dt="2024-01-12T08:28:29.749" v="407" actId="20577"/>
          <ac:spMkLst>
            <pc:docMk/>
            <pc:sldMk cId="259214067" sldId="454"/>
            <ac:spMk id="11" creationId="{B22EA3E8-460B-7FD4-D599-1CCFE7494B37}"/>
          </ac:spMkLst>
        </pc:spChg>
      </pc:sldChg>
      <pc:sldChg chg="addSp delSp modSp mod">
        <pc:chgData name="石丸　美穂" userId="90f3b6a1-1c19-4a50-bd7d-63d713b3ba0a" providerId="ADAL" clId="{2A4E7143-3DFC-414E-BE50-138DC0DDC32A}" dt="2024-01-16T14:19:09.982" v="584"/>
        <pc:sldMkLst>
          <pc:docMk/>
          <pc:sldMk cId="3152115524" sldId="457"/>
        </pc:sldMkLst>
        <pc:spChg chg="del">
          <ac:chgData name="石丸　美穂" userId="90f3b6a1-1c19-4a50-bd7d-63d713b3ba0a" providerId="ADAL" clId="{2A4E7143-3DFC-414E-BE50-138DC0DDC32A}" dt="2024-01-16T14:19:09.411" v="583" actId="478"/>
          <ac:spMkLst>
            <pc:docMk/>
            <pc:sldMk cId="3152115524" sldId="457"/>
            <ac:spMk id="3" creationId="{10E4D6FF-2152-4885-F31B-7765F0407373}"/>
          </ac:spMkLst>
        </pc:spChg>
        <pc:spChg chg="add mod">
          <ac:chgData name="石丸　美穂" userId="90f3b6a1-1c19-4a50-bd7d-63d713b3ba0a" providerId="ADAL" clId="{2A4E7143-3DFC-414E-BE50-138DC0DDC32A}" dt="2024-01-16T14:19:09.982" v="584"/>
          <ac:spMkLst>
            <pc:docMk/>
            <pc:sldMk cId="3152115524" sldId="457"/>
            <ac:spMk id="4" creationId="{D5F33BF9-C946-0875-65B0-744506A7071E}"/>
          </ac:spMkLst>
        </pc:spChg>
      </pc:sldChg>
      <pc:sldChg chg="modSp mod">
        <pc:chgData name="石丸　美穂" userId="90f3b6a1-1c19-4a50-bd7d-63d713b3ba0a" providerId="ADAL" clId="{2A4E7143-3DFC-414E-BE50-138DC0DDC32A}" dt="2024-01-12T08:21:40.827" v="112" actId="1076"/>
        <pc:sldMkLst>
          <pc:docMk/>
          <pc:sldMk cId="3590254516" sldId="472"/>
        </pc:sldMkLst>
        <pc:spChg chg="mod">
          <ac:chgData name="石丸　美穂" userId="90f3b6a1-1c19-4a50-bd7d-63d713b3ba0a" providerId="ADAL" clId="{2A4E7143-3DFC-414E-BE50-138DC0DDC32A}" dt="2024-01-12T08:21:40.827" v="112" actId="1076"/>
          <ac:spMkLst>
            <pc:docMk/>
            <pc:sldMk cId="3590254516" sldId="472"/>
            <ac:spMk id="429" creationId="{00000000-0000-0000-0000-000000000000}"/>
          </ac:spMkLst>
        </pc:spChg>
        <pc:spChg chg="mod">
          <ac:chgData name="石丸　美穂" userId="90f3b6a1-1c19-4a50-bd7d-63d713b3ba0a" providerId="ADAL" clId="{2A4E7143-3DFC-414E-BE50-138DC0DDC32A}" dt="2024-01-12T08:21:35.160" v="111" actId="207"/>
          <ac:spMkLst>
            <pc:docMk/>
            <pc:sldMk cId="3590254516" sldId="472"/>
            <ac:spMk id="431" creationId="{00000000-0000-0000-0000-000000000000}"/>
          </ac:spMkLst>
        </pc:spChg>
      </pc:sldChg>
      <pc:sldChg chg="addSp delSp modSp mod">
        <pc:chgData name="石丸　美穂" userId="90f3b6a1-1c19-4a50-bd7d-63d713b3ba0a" providerId="ADAL" clId="{2A4E7143-3DFC-414E-BE50-138DC0DDC32A}" dt="2024-01-12T08:27:16.586" v="400" actId="20577"/>
        <pc:sldMkLst>
          <pc:docMk/>
          <pc:sldMk cId="1178953054" sldId="475"/>
        </pc:sldMkLst>
        <pc:spChg chg="mod">
          <ac:chgData name="石丸　美穂" userId="90f3b6a1-1c19-4a50-bd7d-63d713b3ba0a" providerId="ADAL" clId="{2A4E7143-3DFC-414E-BE50-138DC0DDC32A}" dt="2024-01-12T08:23:53.979" v="165" actId="1076"/>
          <ac:spMkLst>
            <pc:docMk/>
            <pc:sldMk cId="1178953054" sldId="475"/>
            <ac:spMk id="3" creationId="{74C2BF86-857B-703A-28CC-AEF224F9393E}"/>
          </ac:spMkLst>
        </pc:spChg>
        <pc:spChg chg="mod">
          <ac:chgData name="石丸　美穂" userId="90f3b6a1-1c19-4a50-bd7d-63d713b3ba0a" providerId="ADAL" clId="{2A4E7143-3DFC-414E-BE50-138DC0DDC32A}" dt="2024-01-12T08:23:48.930" v="163" actId="1076"/>
          <ac:spMkLst>
            <pc:docMk/>
            <pc:sldMk cId="1178953054" sldId="475"/>
            <ac:spMk id="6" creationId="{00B7C442-0896-6C87-24D7-214D824D5337}"/>
          </ac:spMkLst>
        </pc:spChg>
        <pc:spChg chg="del">
          <ac:chgData name="石丸　美穂" userId="90f3b6a1-1c19-4a50-bd7d-63d713b3ba0a" providerId="ADAL" clId="{2A4E7143-3DFC-414E-BE50-138DC0DDC32A}" dt="2024-01-12T08:23:41.659" v="160" actId="478"/>
          <ac:spMkLst>
            <pc:docMk/>
            <pc:sldMk cId="1178953054" sldId="475"/>
            <ac:spMk id="10" creationId="{AB3C7641-8867-3150-EDC7-3063757AA938}"/>
          </ac:spMkLst>
        </pc:spChg>
        <pc:spChg chg="add mod">
          <ac:chgData name="石丸　美穂" userId="90f3b6a1-1c19-4a50-bd7d-63d713b3ba0a" providerId="ADAL" clId="{2A4E7143-3DFC-414E-BE50-138DC0DDC32A}" dt="2024-01-12T08:25:35.219" v="194" actId="1076"/>
          <ac:spMkLst>
            <pc:docMk/>
            <pc:sldMk cId="1178953054" sldId="475"/>
            <ac:spMk id="11" creationId="{D308A35F-E7E8-2115-A34B-2C77C9577B91}"/>
          </ac:spMkLst>
        </pc:spChg>
        <pc:spChg chg="add mod">
          <ac:chgData name="石丸　美穂" userId="90f3b6a1-1c19-4a50-bd7d-63d713b3ba0a" providerId="ADAL" clId="{2A4E7143-3DFC-414E-BE50-138DC0DDC32A}" dt="2024-01-12T08:25:45.785" v="207" actId="1076"/>
          <ac:spMkLst>
            <pc:docMk/>
            <pc:sldMk cId="1178953054" sldId="475"/>
            <ac:spMk id="12" creationId="{B66D473C-6A77-84AF-AE04-1E2E55056795}"/>
          </ac:spMkLst>
        </pc:spChg>
        <pc:spChg chg="del">
          <ac:chgData name="石丸　美穂" userId="90f3b6a1-1c19-4a50-bd7d-63d713b3ba0a" providerId="ADAL" clId="{2A4E7143-3DFC-414E-BE50-138DC0DDC32A}" dt="2024-01-12T08:23:41.659" v="160" actId="478"/>
          <ac:spMkLst>
            <pc:docMk/>
            <pc:sldMk cId="1178953054" sldId="475"/>
            <ac:spMk id="13" creationId="{874F399B-C97E-6183-DE51-2A2CF0F1544D}"/>
          </ac:spMkLst>
        </pc:spChg>
        <pc:spChg chg="add mod">
          <ac:chgData name="石丸　美穂" userId="90f3b6a1-1c19-4a50-bd7d-63d713b3ba0a" providerId="ADAL" clId="{2A4E7143-3DFC-414E-BE50-138DC0DDC32A}" dt="2024-01-12T08:26:39.969" v="357" actId="1076"/>
          <ac:spMkLst>
            <pc:docMk/>
            <pc:sldMk cId="1178953054" sldId="475"/>
            <ac:spMk id="14" creationId="{E15057CD-2521-01E5-0C97-4E4DAC625714}"/>
          </ac:spMkLst>
        </pc:spChg>
        <pc:spChg chg="del">
          <ac:chgData name="石丸　美穂" userId="90f3b6a1-1c19-4a50-bd7d-63d713b3ba0a" providerId="ADAL" clId="{2A4E7143-3DFC-414E-BE50-138DC0DDC32A}" dt="2024-01-12T08:23:41.659" v="160" actId="478"/>
          <ac:spMkLst>
            <pc:docMk/>
            <pc:sldMk cId="1178953054" sldId="475"/>
            <ac:spMk id="15" creationId="{DA1471AA-3D8E-0072-AB7C-410FBBA6C30C}"/>
          </ac:spMkLst>
        </pc:spChg>
        <pc:spChg chg="del">
          <ac:chgData name="石丸　美穂" userId="90f3b6a1-1c19-4a50-bd7d-63d713b3ba0a" providerId="ADAL" clId="{2A4E7143-3DFC-414E-BE50-138DC0DDC32A}" dt="2024-01-12T08:23:41.659" v="160" actId="478"/>
          <ac:spMkLst>
            <pc:docMk/>
            <pc:sldMk cId="1178953054" sldId="475"/>
            <ac:spMk id="16" creationId="{9D5D20C1-0E3F-D042-1DFA-CA90BE2BEAF6}"/>
          </ac:spMkLst>
        </pc:spChg>
        <pc:spChg chg="del">
          <ac:chgData name="石丸　美穂" userId="90f3b6a1-1c19-4a50-bd7d-63d713b3ba0a" providerId="ADAL" clId="{2A4E7143-3DFC-414E-BE50-138DC0DDC32A}" dt="2024-01-12T08:23:47.007" v="162" actId="478"/>
          <ac:spMkLst>
            <pc:docMk/>
            <pc:sldMk cId="1178953054" sldId="475"/>
            <ac:spMk id="17" creationId="{FBE66253-810C-626E-FA54-60C041BCC371}"/>
          </ac:spMkLst>
        </pc:spChg>
        <pc:spChg chg="del">
          <ac:chgData name="石丸　美穂" userId="90f3b6a1-1c19-4a50-bd7d-63d713b3ba0a" providerId="ADAL" clId="{2A4E7143-3DFC-414E-BE50-138DC0DDC32A}" dt="2024-01-12T08:23:44.164" v="161" actId="478"/>
          <ac:spMkLst>
            <pc:docMk/>
            <pc:sldMk cId="1178953054" sldId="475"/>
            <ac:spMk id="18" creationId="{B19D1968-7D0A-2A1D-7CA1-393C44E129B8}"/>
          </ac:spMkLst>
        </pc:spChg>
        <pc:spChg chg="mod">
          <ac:chgData name="石丸　美穂" userId="90f3b6a1-1c19-4a50-bd7d-63d713b3ba0a" providerId="ADAL" clId="{2A4E7143-3DFC-414E-BE50-138DC0DDC32A}" dt="2024-01-12T08:27:16.586" v="400" actId="20577"/>
          <ac:spMkLst>
            <pc:docMk/>
            <pc:sldMk cId="1178953054" sldId="475"/>
            <ac:spMk id="20" creationId="{DFF51A1E-2D4B-FB14-FB03-7AE437E00F00}"/>
          </ac:spMkLst>
        </pc:spChg>
        <pc:spChg chg="del">
          <ac:chgData name="石丸　美穂" userId="90f3b6a1-1c19-4a50-bd7d-63d713b3ba0a" providerId="ADAL" clId="{2A4E7143-3DFC-414E-BE50-138DC0DDC32A}" dt="2024-01-12T08:23:41.659" v="160" actId="478"/>
          <ac:spMkLst>
            <pc:docMk/>
            <pc:sldMk cId="1178953054" sldId="475"/>
            <ac:spMk id="21" creationId="{CB9E0918-C587-7EF6-97A2-BEC6725EED8D}"/>
          </ac:spMkLst>
        </pc:spChg>
        <pc:spChg chg="mod">
          <ac:chgData name="石丸　美穂" userId="90f3b6a1-1c19-4a50-bd7d-63d713b3ba0a" providerId="ADAL" clId="{2A4E7143-3DFC-414E-BE50-138DC0DDC32A}" dt="2024-01-12T08:23:52.015" v="164" actId="1076"/>
          <ac:spMkLst>
            <pc:docMk/>
            <pc:sldMk cId="1178953054" sldId="475"/>
            <ac:spMk id="459" creationId="{00000000-0000-0000-0000-000000000000}"/>
          </ac:spMkLst>
        </pc:spChg>
        <pc:picChg chg="add mod">
          <ac:chgData name="石丸　美穂" userId="90f3b6a1-1c19-4a50-bd7d-63d713b3ba0a" providerId="ADAL" clId="{2A4E7143-3DFC-414E-BE50-138DC0DDC32A}" dt="2024-01-12T08:24:40.466" v="173" actId="1076"/>
          <ac:picMkLst>
            <pc:docMk/>
            <pc:sldMk cId="1178953054" sldId="475"/>
            <ac:picMk id="7" creationId="{DC2FEAB5-F43A-2F2A-5718-6C8C7AF45FB8}"/>
          </ac:picMkLst>
        </pc:picChg>
        <pc:cxnChg chg="add">
          <ac:chgData name="石丸　美穂" userId="90f3b6a1-1c19-4a50-bd7d-63d713b3ba0a" providerId="ADAL" clId="{2A4E7143-3DFC-414E-BE50-138DC0DDC32A}" dt="2024-01-12T08:24:53.711" v="174" actId="11529"/>
          <ac:cxnSpMkLst>
            <pc:docMk/>
            <pc:sldMk cId="1178953054" sldId="475"/>
            <ac:cxnSpMk id="9" creationId="{DAC19379-4542-8BC3-F3B8-449C3B7FE1CE}"/>
          </ac:cxnSpMkLst>
        </pc:cxnChg>
      </pc:sldChg>
      <pc:sldChg chg="ord">
        <pc:chgData name="石丸　美穂" userId="90f3b6a1-1c19-4a50-bd7d-63d713b3ba0a" providerId="ADAL" clId="{2A4E7143-3DFC-414E-BE50-138DC0DDC32A}" dt="2024-01-16T13:17:59.961" v="565" actId="20578"/>
        <pc:sldMkLst>
          <pc:docMk/>
          <pc:sldMk cId="3113548869" sldId="479"/>
        </pc:sldMkLst>
      </pc:sldChg>
      <pc:sldChg chg="modSp mod">
        <pc:chgData name="石丸　美穂" userId="90f3b6a1-1c19-4a50-bd7d-63d713b3ba0a" providerId="ADAL" clId="{2A4E7143-3DFC-414E-BE50-138DC0DDC32A}" dt="2024-01-16T14:27:04.473" v="711" actId="20577"/>
        <pc:sldMkLst>
          <pc:docMk/>
          <pc:sldMk cId="1671168938" sldId="560"/>
        </pc:sldMkLst>
        <pc:spChg chg="mod">
          <ac:chgData name="石丸　美穂" userId="90f3b6a1-1c19-4a50-bd7d-63d713b3ba0a" providerId="ADAL" clId="{2A4E7143-3DFC-414E-BE50-138DC0DDC32A}" dt="2024-01-16T14:27:04.473" v="711" actId="20577"/>
          <ac:spMkLst>
            <pc:docMk/>
            <pc:sldMk cId="1671168938" sldId="560"/>
            <ac:spMk id="2" creationId="{910EE8A5-ECBC-F11E-8DFA-682FA41591E1}"/>
          </ac:spMkLst>
        </pc:spChg>
        <pc:spChg chg="mod">
          <ac:chgData name="石丸　美穂" userId="90f3b6a1-1c19-4a50-bd7d-63d713b3ba0a" providerId="ADAL" clId="{2A4E7143-3DFC-414E-BE50-138DC0DDC32A}" dt="2024-01-15T00:58:41.154" v="559" actId="1076"/>
          <ac:spMkLst>
            <pc:docMk/>
            <pc:sldMk cId="1671168938" sldId="560"/>
            <ac:spMk id="6" creationId="{FF80FFA3-EEFF-0775-BB64-CCE61D83A3CC}"/>
          </ac:spMkLst>
        </pc:spChg>
      </pc:sldChg>
      <pc:sldChg chg="addSp modSp mod">
        <pc:chgData name="石丸　美穂" userId="90f3b6a1-1c19-4a50-bd7d-63d713b3ba0a" providerId="ADAL" clId="{2A4E7143-3DFC-414E-BE50-138DC0DDC32A}" dt="2024-01-12T08:19:25.366" v="54" actId="255"/>
        <pc:sldMkLst>
          <pc:docMk/>
          <pc:sldMk cId="2208259062" sldId="577"/>
        </pc:sldMkLst>
        <pc:spChg chg="add mod">
          <ac:chgData name="石丸　美穂" userId="90f3b6a1-1c19-4a50-bd7d-63d713b3ba0a" providerId="ADAL" clId="{2A4E7143-3DFC-414E-BE50-138DC0DDC32A}" dt="2024-01-12T08:19:25.366" v="54" actId="255"/>
          <ac:spMkLst>
            <pc:docMk/>
            <pc:sldMk cId="2208259062" sldId="577"/>
            <ac:spMk id="7" creationId="{3AC027F6-35A9-9BC4-6A65-B268B2032A5B}"/>
          </ac:spMkLst>
        </pc:spChg>
      </pc:sldChg>
      <pc:sldChg chg="modSp mod">
        <pc:chgData name="石丸　美穂" userId="90f3b6a1-1c19-4a50-bd7d-63d713b3ba0a" providerId="ADAL" clId="{2A4E7143-3DFC-414E-BE50-138DC0DDC32A}" dt="2024-01-16T14:03:23.498" v="576" actId="20577"/>
        <pc:sldMkLst>
          <pc:docMk/>
          <pc:sldMk cId="3759663504" sldId="586"/>
        </pc:sldMkLst>
        <pc:spChg chg="mod">
          <ac:chgData name="石丸　美穂" userId="90f3b6a1-1c19-4a50-bd7d-63d713b3ba0a" providerId="ADAL" clId="{2A4E7143-3DFC-414E-BE50-138DC0DDC32A}" dt="2024-01-16T14:03:23.498" v="576" actId="20577"/>
          <ac:spMkLst>
            <pc:docMk/>
            <pc:sldMk cId="3759663504" sldId="586"/>
            <ac:spMk id="20" creationId="{C00F720C-5B19-E809-D5E2-9A33FAE151FB}"/>
          </ac:spMkLst>
        </pc:spChg>
      </pc:sldChg>
      <pc:sldChg chg="addSp modSp mod">
        <pc:chgData name="石丸　美穂" userId="90f3b6a1-1c19-4a50-bd7d-63d713b3ba0a" providerId="ADAL" clId="{2A4E7143-3DFC-414E-BE50-138DC0DDC32A}" dt="2024-01-16T14:27:20.004" v="712"/>
        <pc:sldMkLst>
          <pc:docMk/>
          <pc:sldMk cId="2582770478" sldId="588"/>
        </pc:sldMkLst>
        <pc:spChg chg="mod">
          <ac:chgData name="石丸　美穂" userId="90f3b6a1-1c19-4a50-bd7d-63d713b3ba0a" providerId="ADAL" clId="{2A4E7143-3DFC-414E-BE50-138DC0DDC32A}" dt="2024-01-16T14:16:06.663" v="580" actId="207"/>
          <ac:spMkLst>
            <pc:docMk/>
            <pc:sldMk cId="2582770478" sldId="588"/>
            <ac:spMk id="2" creationId="{E06F3119-2F1D-10B0-68BF-FFF5E356F408}"/>
          </ac:spMkLst>
        </pc:spChg>
        <pc:spChg chg="add mod">
          <ac:chgData name="石丸　美穂" userId="90f3b6a1-1c19-4a50-bd7d-63d713b3ba0a" providerId="ADAL" clId="{2A4E7143-3DFC-414E-BE50-138DC0DDC32A}" dt="2024-01-16T14:27:20.004" v="712"/>
          <ac:spMkLst>
            <pc:docMk/>
            <pc:sldMk cId="2582770478" sldId="588"/>
            <ac:spMk id="5" creationId="{3E9D9F5B-4A7B-3D99-095B-404BCC5965E5}"/>
          </ac:spMkLst>
        </pc:spChg>
        <pc:spChg chg="mod">
          <ac:chgData name="石丸　美穂" userId="90f3b6a1-1c19-4a50-bd7d-63d713b3ba0a" providerId="ADAL" clId="{2A4E7143-3DFC-414E-BE50-138DC0DDC32A}" dt="2024-01-12T08:28:33.404" v="409" actId="20577"/>
          <ac:spMkLst>
            <pc:docMk/>
            <pc:sldMk cId="2582770478" sldId="588"/>
            <ac:spMk id="30" creationId="{26B43FCD-5BD0-D0DA-85F4-6AB118A4F375}"/>
          </ac:spMkLst>
        </pc:spChg>
      </pc:sldChg>
      <pc:sldChg chg="modSp mod">
        <pc:chgData name="石丸　美穂" userId="90f3b6a1-1c19-4a50-bd7d-63d713b3ba0a" providerId="ADAL" clId="{2A4E7143-3DFC-414E-BE50-138DC0DDC32A}" dt="2024-01-16T14:18:57.742" v="582" actId="207"/>
        <pc:sldMkLst>
          <pc:docMk/>
          <pc:sldMk cId="1464896718" sldId="589"/>
        </pc:sldMkLst>
        <pc:spChg chg="mod">
          <ac:chgData name="石丸　美穂" userId="90f3b6a1-1c19-4a50-bd7d-63d713b3ba0a" providerId="ADAL" clId="{2A4E7143-3DFC-414E-BE50-138DC0DDC32A}" dt="2024-01-16T14:18:57.742" v="582" actId="207"/>
          <ac:spMkLst>
            <pc:docMk/>
            <pc:sldMk cId="1464896718" sldId="589"/>
            <ac:spMk id="2" creationId="{D5DEDF59-2B4D-38AC-3E9B-13A776F6AD10}"/>
          </ac:spMkLst>
        </pc:spChg>
        <pc:spChg chg="mod">
          <ac:chgData name="石丸　美穂" userId="90f3b6a1-1c19-4a50-bd7d-63d713b3ba0a" providerId="ADAL" clId="{2A4E7143-3DFC-414E-BE50-138DC0DDC32A}" dt="2024-01-12T08:28:36.991" v="411" actId="20577"/>
          <ac:spMkLst>
            <pc:docMk/>
            <pc:sldMk cId="1464896718" sldId="589"/>
            <ac:spMk id="13" creationId="{461A75E2-C926-36D6-E54E-1BB8937B3C78}"/>
          </ac:spMkLst>
        </pc:spChg>
      </pc:sldChg>
      <pc:sldChg chg="addSp delSp modSp mod">
        <pc:chgData name="石丸　美穂" userId="90f3b6a1-1c19-4a50-bd7d-63d713b3ba0a" providerId="ADAL" clId="{2A4E7143-3DFC-414E-BE50-138DC0DDC32A}" dt="2024-01-16T14:23:54.144" v="595" actId="14100"/>
        <pc:sldMkLst>
          <pc:docMk/>
          <pc:sldMk cId="2654411960" sldId="591"/>
        </pc:sldMkLst>
        <pc:spChg chg="del">
          <ac:chgData name="石丸　美穂" userId="90f3b6a1-1c19-4a50-bd7d-63d713b3ba0a" providerId="ADAL" clId="{2A4E7143-3DFC-414E-BE50-138DC0DDC32A}" dt="2024-01-16T14:19:30.511" v="593" actId="478"/>
          <ac:spMkLst>
            <pc:docMk/>
            <pc:sldMk cId="2654411960" sldId="591"/>
            <ac:spMk id="2" creationId="{C35B70E7-5CFE-5FED-8EF3-A35137F323F3}"/>
          </ac:spMkLst>
        </pc:spChg>
        <pc:spChg chg="add mod">
          <ac:chgData name="石丸　美穂" userId="90f3b6a1-1c19-4a50-bd7d-63d713b3ba0a" providerId="ADAL" clId="{2A4E7143-3DFC-414E-BE50-138DC0DDC32A}" dt="2024-01-16T14:19:32.076" v="594"/>
          <ac:spMkLst>
            <pc:docMk/>
            <pc:sldMk cId="2654411960" sldId="591"/>
            <ac:spMk id="3" creationId="{0B56CD70-2EE2-7DA7-3999-5090B2FDDA4A}"/>
          </ac:spMkLst>
        </pc:spChg>
        <pc:spChg chg="mod">
          <ac:chgData name="石丸　美穂" userId="90f3b6a1-1c19-4a50-bd7d-63d713b3ba0a" providerId="ADAL" clId="{2A4E7143-3DFC-414E-BE50-138DC0DDC32A}" dt="2024-01-16T14:23:54.144" v="595" actId="14100"/>
          <ac:spMkLst>
            <pc:docMk/>
            <pc:sldMk cId="2654411960" sldId="591"/>
            <ac:spMk id="9" creationId="{FE174210-BD7E-21F4-B50D-CAAF3E48A8A0}"/>
          </ac:spMkLst>
        </pc:spChg>
      </pc:sldChg>
      <pc:sldChg chg="addSp delSp modSp mod">
        <pc:chgData name="石丸　美穂" userId="90f3b6a1-1c19-4a50-bd7d-63d713b3ba0a" providerId="ADAL" clId="{2A4E7143-3DFC-414E-BE50-138DC0DDC32A}" dt="2024-01-16T14:19:14.446" v="586"/>
        <pc:sldMkLst>
          <pc:docMk/>
          <pc:sldMk cId="2878216540" sldId="600"/>
        </pc:sldMkLst>
        <pc:spChg chg="del">
          <ac:chgData name="石丸　美穂" userId="90f3b6a1-1c19-4a50-bd7d-63d713b3ba0a" providerId="ADAL" clId="{2A4E7143-3DFC-414E-BE50-138DC0DDC32A}" dt="2024-01-16T14:19:13.905" v="585" actId="478"/>
          <ac:spMkLst>
            <pc:docMk/>
            <pc:sldMk cId="2878216540" sldId="600"/>
            <ac:spMk id="4" creationId="{D136B7FD-3A01-63B8-929F-B0720DE4630D}"/>
          </ac:spMkLst>
        </pc:spChg>
        <pc:spChg chg="add mod">
          <ac:chgData name="石丸　美穂" userId="90f3b6a1-1c19-4a50-bd7d-63d713b3ba0a" providerId="ADAL" clId="{2A4E7143-3DFC-414E-BE50-138DC0DDC32A}" dt="2024-01-16T14:19:14.446" v="586"/>
          <ac:spMkLst>
            <pc:docMk/>
            <pc:sldMk cId="2878216540" sldId="600"/>
            <ac:spMk id="5" creationId="{A97E5A22-13DD-1EE8-76FD-F5D95F8C0956}"/>
          </ac:spMkLst>
        </pc:spChg>
      </pc:sldChg>
      <pc:sldChg chg="addSp delSp modSp mod">
        <pc:chgData name="石丸　美穂" userId="90f3b6a1-1c19-4a50-bd7d-63d713b3ba0a" providerId="ADAL" clId="{2A4E7143-3DFC-414E-BE50-138DC0DDC32A}" dt="2024-01-16T14:19:19.258" v="588"/>
        <pc:sldMkLst>
          <pc:docMk/>
          <pc:sldMk cId="2659974011" sldId="601"/>
        </pc:sldMkLst>
        <pc:spChg chg="del">
          <ac:chgData name="石丸　美穂" userId="90f3b6a1-1c19-4a50-bd7d-63d713b3ba0a" providerId="ADAL" clId="{2A4E7143-3DFC-414E-BE50-138DC0DDC32A}" dt="2024-01-16T14:19:18.629" v="587" actId="478"/>
          <ac:spMkLst>
            <pc:docMk/>
            <pc:sldMk cId="2659974011" sldId="601"/>
            <ac:spMk id="11" creationId="{D2FCDAEB-B7A1-66B1-A47F-3A540CD3B670}"/>
          </ac:spMkLst>
        </pc:spChg>
        <pc:spChg chg="add mod">
          <ac:chgData name="石丸　美穂" userId="90f3b6a1-1c19-4a50-bd7d-63d713b3ba0a" providerId="ADAL" clId="{2A4E7143-3DFC-414E-BE50-138DC0DDC32A}" dt="2024-01-16T14:19:19.258" v="588"/>
          <ac:spMkLst>
            <pc:docMk/>
            <pc:sldMk cId="2659974011" sldId="601"/>
            <ac:spMk id="12" creationId="{40900775-7DFF-009F-6107-D42DBF0AA7EA}"/>
          </ac:spMkLst>
        </pc:spChg>
      </pc:sldChg>
      <pc:sldChg chg="addSp delSp modSp mod">
        <pc:chgData name="石丸　美穂" userId="90f3b6a1-1c19-4a50-bd7d-63d713b3ba0a" providerId="ADAL" clId="{2A4E7143-3DFC-414E-BE50-138DC0DDC32A}" dt="2024-01-16T14:19:26.502" v="592"/>
        <pc:sldMkLst>
          <pc:docMk/>
          <pc:sldMk cId="2075565012" sldId="602"/>
        </pc:sldMkLst>
        <pc:spChg chg="add mod">
          <ac:chgData name="石丸　美穂" userId="90f3b6a1-1c19-4a50-bd7d-63d713b3ba0a" providerId="ADAL" clId="{2A4E7143-3DFC-414E-BE50-138DC0DDC32A}" dt="2024-01-16T14:19:26.502" v="592"/>
          <ac:spMkLst>
            <pc:docMk/>
            <pc:sldMk cId="2075565012" sldId="602"/>
            <ac:spMk id="5" creationId="{5F7D083C-87FF-5F02-CC9B-59B8309E9F81}"/>
          </ac:spMkLst>
        </pc:spChg>
        <pc:spChg chg="del">
          <ac:chgData name="石丸　美穂" userId="90f3b6a1-1c19-4a50-bd7d-63d713b3ba0a" providerId="ADAL" clId="{2A4E7143-3DFC-414E-BE50-138DC0DDC32A}" dt="2024-01-16T14:19:26.006" v="591" actId="478"/>
          <ac:spMkLst>
            <pc:docMk/>
            <pc:sldMk cId="2075565012" sldId="602"/>
            <ac:spMk id="8" creationId="{9347F204-AD8D-9E8E-BC7E-D3E58EFFDFA0}"/>
          </ac:spMkLst>
        </pc:spChg>
      </pc:sldChg>
      <pc:sldChg chg="modSp mod">
        <pc:chgData name="石丸　美穂" userId="90f3b6a1-1c19-4a50-bd7d-63d713b3ba0a" providerId="ADAL" clId="{2A4E7143-3DFC-414E-BE50-138DC0DDC32A}" dt="2024-01-12T08:04:09.865" v="12" actId="1076"/>
        <pc:sldMkLst>
          <pc:docMk/>
          <pc:sldMk cId="4005913104" sldId="617"/>
        </pc:sldMkLst>
        <pc:spChg chg="mod">
          <ac:chgData name="石丸　美穂" userId="90f3b6a1-1c19-4a50-bd7d-63d713b3ba0a" providerId="ADAL" clId="{2A4E7143-3DFC-414E-BE50-138DC0DDC32A}" dt="2024-01-12T08:04:09.865" v="12" actId="1076"/>
          <ac:spMkLst>
            <pc:docMk/>
            <pc:sldMk cId="4005913104" sldId="617"/>
            <ac:spMk id="121" creationId="{00000000-0000-0000-0000-000000000000}"/>
          </ac:spMkLst>
        </pc:spChg>
      </pc:sldChg>
      <pc:sldChg chg="modSp mod">
        <pc:chgData name="石丸　美穂" userId="90f3b6a1-1c19-4a50-bd7d-63d713b3ba0a" providerId="ADAL" clId="{2A4E7143-3DFC-414E-BE50-138DC0DDC32A}" dt="2024-01-12T08:21:04.538" v="109" actId="20577"/>
        <pc:sldMkLst>
          <pc:docMk/>
          <pc:sldMk cId="1606872548" sldId="630"/>
        </pc:sldMkLst>
        <pc:spChg chg="mod">
          <ac:chgData name="石丸　美穂" userId="90f3b6a1-1c19-4a50-bd7d-63d713b3ba0a" providerId="ADAL" clId="{2A4E7143-3DFC-414E-BE50-138DC0DDC32A}" dt="2024-01-12T08:20:54.857" v="108" actId="1076"/>
          <ac:spMkLst>
            <pc:docMk/>
            <pc:sldMk cId="1606872548" sldId="630"/>
            <ac:spMk id="8" creationId="{4C12125B-2DA8-3D9E-21C5-A579B3EDC5E9}"/>
          </ac:spMkLst>
        </pc:spChg>
        <pc:spChg chg="mod">
          <ac:chgData name="石丸　美穂" userId="90f3b6a1-1c19-4a50-bd7d-63d713b3ba0a" providerId="ADAL" clId="{2A4E7143-3DFC-414E-BE50-138DC0DDC32A}" dt="2024-01-12T08:21:04.538" v="109" actId="20577"/>
          <ac:spMkLst>
            <pc:docMk/>
            <pc:sldMk cId="1606872548" sldId="630"/>
            <ac:spMk id="9" creationId="{D89456D9-183F-9271-59AA-430856AC7C52}"/>
          </ac:spMkLst>
        </pc:spChg>
        <pc:spChg chg="mod">
          <ac:chgData name="石丸　美穂" userId="90f3b6a1-1c19-4a50-bd7d-63d713b3ba0a" providerId="ADAL" clId="{2A4E7143-3DFC-414E-BE50-138DC0DDC32A}" dt="2024-01-12T08:19:42.554" v="56" actId="1076"/>
          <ac:spMkLst>
            <pc:docMk/>
            <pc:sldMk cId="1606872548" sldId="630"/>
            <ac:spMk id="10" creationId="{116E001E-8ABC-1B47-1AA7-E1125FA71CF7}"/>
          </ac:spMkLst>
        </pc:spChg>
        <pc:spChg chg="mod">
          <ac:chgData name="石丸　美穂" userId="90f3b6a1-1c19-4a50-bd7d-63d713b3ba0a" providerId="ADAL" clId="{2A4E7143-3DFC-414E-BE50-138DC0DDC32A}" dt="2024-01-12T08:19:59.537" v="91" actId="1036"/>
          <ac:spMkLst>
            <pc:docMk/>
            <pc:sldMk cId="1606872548" sldId="630"/>
            <ac:spMk id="374" creationId="{00000000-0000-0000-0000-000000000000}"/>
          </ac:spMkLst>
        </pc:spChg>
        <pc:spChg chg="mod">
          <ac:chgData name="石丸　美穂" userId="90f3b6a1-1c19-4a50-bd7d-63d713b3ba0a" providerId="ADAL" clId="{2A4E7143-3DFC-414E-BE50-138DC0DDC32A}" dt="2024-01-12T08:19:59.537" v="91" actId="1036"/>
          <ac:spMkLst>
            <pc:docMk/>
            <pc:sldMk cId="1606872548" sldId="630"/>
            <ac:spMk id="375" creationId="{00000000-0000-0000-0000-000000000000}"/>
          </ac:spMkLst>
        </pc:spChg>
        <pc:spChg chg="mod">
          <ac:chgData name="石丸　美穂" userId="90f3b6a1-1c19-4a50-bd7d-63d713b3ba0a" providerId="ADAL" clId="{2A4E7143-3DFC-414E-BE50-138DC0DDC32A}" dt="2024-01-12T08:20:45.957" v="105" actId="1076"/>
          <ac:spMkLst>
            <pc:docMk/>
            <pc:sldMk cId="1606872548" sldId="630"/>
            <ac:spMk id="376" creationId="{00000000-0000-0000-0000-000000000000}"/>
          </ac:spMkLst>
        </pc:spChg>
        <pc:spChg chg="mod">
          <ac:chgData name="石丸　美穂" userId="90f3b6a1-1c19-4a50-bd7d-63d713b3ba0a" providerId="ADAL" clId="{2A4E7143-3DFC-414E-BE50-138DC0DDC32A}" dt="2024-01-12T08:20:52.424" v="107" actId="1076"/>
          <ac:spMkLst>
            <pc:docMk/>
            <pc:sldMk cId="1606872548" sldId="630"/>
            <ac:spMk id="377" creationId="{00000000-0000-0000-0000-000000000000}"/>
          </ac:spMkLst>
        </pc:spChg>
        <pc:spChg chg="mod">
          <ac:chgData name="石丸　美穂" userId="90f3b6a1-1c19-4a50-bd7d-63d713b3ba0a" providerId="ADAL" clId="{2A4E7143-3DFC-414E-BE50-138DC0DDC32A}" dt="2024-01-12T08:19:59.537" v="91" actId="1036"/>
          <ac:spMkLst>
            <pc:docMk/>
            <pc:sldMk cId="1606872548" sldId="630"/>
            <ac:spMk id="378" creationId="{00000000-0000-0000-0000-000000000000}"/>
          </ac:spMkLst>
        </pc:spChg>
        <pc:spChg chg="mod">
          <ac:chgData name="石丸　美穂" userId="90f3b6a1-1c19-4a50-bd7d-63d713b3ba0a" providerId="ADAL" clId="{2A4E7143-3DFC-414E-BE50-138DC0DDC32A}" dt="2024-01-12T08:19:59.537" v="91" actId="1036"/>
          <ac:spMkLst>
            <pc:docMk/>
            <pc:sldMk cId="1606872548" sldId="630"/>
            <ac:spMk id="379" creationId="{00000000-0000-0000-0000-000000000000}"/>
          </ac:spMkLst>
        </pc:spChg>
        <pc:spChg chg="mod">
          <ac:chgData name="石丸　美穂" userId="90f3b6a1-1c19-4a50-bd7d-63d713b3ba0a" providerId="ADAL" clId="{2A4E7143-3DFC-414E-BE50-138DC0DDC32A}" dt="2024-01-12T08:19:59.537" v="91" actId="1036"/>
          <ac:spMkLst>
            <pc:docMk/>
            <pc:sldMk cId="1606872548" sldId="630"/>
            <ac:spMk id="380" creationId="{00000000-0000-0000-0000-000000000000}"/>
          </ac:spMkLst>
        </pc:spChg>
        <pc:spChg chg="mod">
          <ac:chgData name="石丸　美穂" userId="90f3b6a1-1c19-4a50-bd7d-63d713b3ba0a" providerId="ADAL" clId="{2A4E7143-3DFC-414E-BE50-138DC0DDC32A}" dt="2024-01-12T08:19:59.537" v="91" actId="1036"/>
          <ac:spMkLst>
            <pc:docMk/>
            <pc:sldMk cId="1606872548" sldId="630"/>
            <ac:spMk id="381" creationId="{00000000-0000-0000-0000-000000000000}"/>
          </ac:spMkLst>
        </pc:spChg>
        <pc:spChg chg="mod">
          <ac:chgData name="石丸　美穂" userId="90f3b6a1-1c19-4a50-bd7d-63d713b3ba0a" providerId="ADAL" clId="{2A4E7143-3DFC-414E-BE50-138DC0DDC32A}" dt="2024-01-12T08:19:59.537" v="91" actId="1036"/>
          <ac:spMkLst>
            <pc:docMk/>
            <pc:sldMk cId="1606872548" sldId="630"/>
            <ac:spMk id="382" creationId="{00000000-0000-0000-0000-000000000000}"/>
          </ac:spMkLst>
        </pc:spChg>
        <pc:spChg chg="mod">
          <ac:chgData name="石丸　美穂" userId="90f3b6a1-1c19-4a50-bd7d-63d713b3ba0a" providerId="ADAL" clId="{2A4E7143-3DFC-414E-BE50-138DC0DDC32A}" dt="2024-01-12T08:19:59.537" v="91" actId="1036"/>
          <ac:spMkLst>
            <pc:docMk/>
            <pc:sldMk cId="1606872548" sldId="630"/>
            <ac:spMk id="383" creationId="{00000000-0000-0000-0000-000000000000}"/>
          </ac:spMkLst>
        </pc:spChg>
        <pc:spChg chg="mod">
          <ac:chgData name="石丸　美穂" userId="90f3b6a1-1c19-4a50-bd7d-63d713b3ba0a" providerId="ADAL" clId="{2A4E7143-3DFC-414E-BE50-138DC0DDC32A}" dt="2024-01-12T08:19:59.537" v="91" actId="1036"/>
          <ac:spMkLst>
            <pc:docMk/>
            <pc:sldMk cId="1606872548" sldId="630"/>
            <ac:spMk id="384" creationId="{00000000-0000-0000-0000-000000000000}"/>
          </ac:spMkLst>
        </pc:spChg>
      </pc:sldChg>
      <pc:sldChg chg="addSp delSp modSp mod">
        <pc:chgData name="石丸　美穂" userId="90f3b6a1-1c19-4a50-bd7d-63d713b3ba0a" providerId="ADAL" clId="{2A4E7143-3DFC-414E-BE50-138DC0DDC32A}" dt="2024-01-16T14:19:22.630" v="590"/>
        <pc:sldMkLst>
          <pc:docMk/>
          <pc:sldMk cId="2839145335" sldId="634"/>
        </pc:sldMkLst>
        <pc:spChg chg="add mod">
          <ac:chgData name="石丸　美穂" userId="90f3b6a1-1c19-4a50-bd7d-63d713b3ba0a" providerId="ADAL" clId="{2A4E7143-3DFC-414E-BE50-138DC0DDC32A}" dt="2024-01-16T14:19:22.630" v="590"/>
          <ac:spMkLst>
            <pc:docMk/>
            <pc:sldMk cId="2839145335" sldId="634"/>
            <ac:spMk id="3" creationId="{2ECFCDEC-0CA0-7728-9F80-42C3130BB975}"/>
          </ac:spMkLst>
        </pc:spChg>
        <pc:spChg chg="del">
          <ac:chgData name="石丸　美穂" userId="90f3b6a1-1c19-4a50-bd7d-63d713b3ba0a" providerId="ADAL" clId="{2A4E7143-3DFC-414E-BE50-138DC0DDC32A}" dt="2024-01-16T14:19:22.045" v="589" actId="478"/>
          <ac:spMkLst>
            <pc:docMk/>
            <pc:sldMk cId="2839145335" sldId="634"/>
            <ac:spMk id="11" creationId="{D2FCDAEB-B7A1-66B1-A47F-3A540CD3B670}"/>
          </ac:spMkLst>
        </pc:spChg>
      </pc:sldChg>
      <pc:sldChg chg="modSp add mod">
        <pc:chgData name="石丸　美穂" userId="90f3b6a1-1c19-4a50-bd7d-63d713b3ba0a" providerId="ADAL" clId="{2A4E7143-3DFC-414E-BE50-138DC0DDC32A}" dt="2024-01-12T08:28:08.021" v="402" actId="20577"/>
        <pc:sldMkLst>
          <pc:docMk/>
          <pc:sldMk cId="27956991" sldId="636"/>
        </pc:sldMkLst>
        <pc:spChg chg="mod">
          <ac:chgData name="石丸　美穂" userId="90f3b6a1-1c19-4a50-bd7d-63d713b3ba0a" providerId="ADAL" clId="{2A4E7143-3DFC-414E-BE50-138DC0DDC32A}" dt="2024-01-12T08:28:08.021" v="402" actId="20577"/>
          <ac:spMkLst>
            <pc:docMk/>
            <pc:sldMk cId="27956991" sldId="636"/>
            <ac:spMk id="20" creationId="{DFF51A1E-2D4B-FB14-FB03-7AE437E00F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1pPr>
    <a:lvl2pPr indent="8572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2pPr>
    <a:lvl3pPr indent="17145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3pPr>
    <a:lvl4pPr indent="25717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4pPr>
    <a:lvl5pPr indent="34290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5pPr>
    <a:lvl6pPr indent="42862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6pPr>
    <a:lvl7pPr indent="51435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7pPr>
    <a:lvl8pPr indent="60007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8pPr>
    <a:lvl9pPr indent="68580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14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594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481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116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7659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5265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476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911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509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5310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93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396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0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3689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4598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066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5538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109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509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558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2479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05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599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629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5923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04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75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0295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3927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541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58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4658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666750" y="862012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5350" y="3357563"/>
            <a:ext cx="7358063" cy="2872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00"/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22"/>
          </p:nvPr>
        </p:nvSpPr>
        <p:spPr>
          <a:xfrm>
            <a:off x="895350" y="2243842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19050" y="-476250"/>
            <a:ext cx="9182100" cy="6121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oppan Bunkyu Gothic Regular"/>
                <a:cs typeface="Toppan Bunkyu Gothic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 u="sng">
                <a:solidFill>
                  <a:schemeClr val="tx1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53124" y="3679031"/>
            <a:ext cx="148182" cy="128240"/>
          </a:xfrm>
        </p:spPr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oppan Bunkyu Gothic Regular"/>
                <a:cs typeface="Toppan Bunkyu Gothic Regular"/>
              </a:defRPr>
            </a:lvl1pPr>
          </a:lstStyle>
          <a:p>
            <a:pPr marL="28575">
              <a:lnSpc>
                <a:spcPts val="1046"/>
              </a:lnSpc>
            </a:pPr>
            <a:fld id="{81D60167-4931-47E6-BA6A-407CBD079E47}" type="slidenum">
              <a:rPr lang="en-US" altLang="ja-JP" spc="-19" smtClean="0"/>
              <a:pPr marL="28575">
                <a:lnSpc>
                  <a:spcPts val="1046"/>
                </a:lnSpc>
              </a:pPr>
              <a:t>‹#›</a:t>
            </a:fld>
            <a:endParaRPr lang="en-US" altLang="ja-JP" spc="-19"/>
          </a:p>
        </p:txBody>
      </p:sp>
    </p:spTree>
    <p:extLst>
      <p:ext uri="{BB962C8B-B14F-4D97-AF65-F5344CB8AC3E}">
        <p14:creationId xmlns:p14="http://schemas.microsoft.com/office/powerpoint/2010/main" val="1321449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4558399" y="4905375"/>
            <a:ext cx="125034" cy="1384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781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1172238" y="-147638"/>
            <a:ext cx="6800850" cy="4533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4810125" y="357187"/>
            <a:ext cx="4300538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619125" y="357187"/>
            <a:ext cx="3833813" cy="2081213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813" cy="21478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4110038" y="1181100"/>
            <a:ext cx="5229225" cy="3486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defRPr sz="1425"/>
            </a:lvl1pPr>
            <a:lvl2pPr marL="419100" indent="-209550">
              <a:spcBef>
                <a:spcPts val="1688"/>
              </a:spcBef>
              <a:defRPr sz="1425"/>
            </a:lvl2pPr>
            <a:lvl3pPr marL="628650" indent="-209550">
              <a:spcBef>
                <a:spcPts val="1688"/>
              </a:spcBef>
              <a:defRPr sz="1425"/>
            </a:lvl3pPr>
            <a:lvl4pPr marL="838200" indent="-209550">
              <a:spcBef>
                <a:spcPts val="1688"/>
              </a:spcBef>
              <a:defRPr sz="1425"/>
            </a:lvl4pPr>
            <a:lvl5pPr marL="1047750" indent="-209550">
              <a:spcBef>
                <a:spcPts val="1688"/>
              </a:spcBef>
              <a:defRPr sz="14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5737622" y="2643187"/>
            <a:ext cx="3121819" cy="20812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5910262" y="323850"/>
            <a:ext cx="2776538" cy="2776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371475" y="423862"/>
            <a:ext cx="6450806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455806" y="4905375"/>
            <a:ext cx="227627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hf hdr="0" ftr="0" dt="0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238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4762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7143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9525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11906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14287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16668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19050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2143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5957" y="1659234"/>
            <a:ext cx="6170463" cy="3255372"/>
            <a:chOff x="0" y="926591"/>
            <a:chExt cx="12192000" cy="5747385"/>
          </a:xfrm>
        </p:grpSpPr>
        <p:pic>
          <p:nvPicPr>
            <p:cNvPr id="3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6591"/>
              <a:ext cx="12191999" cy="57470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57360" y="5658612"/>
              <a:ext cx="1402080" cy="273050"/>
            </a:xfrm>
            <a:custGeom>
              <a:avLst/>
              <a:gdLst/>
              <a:ahLst/>
              <a:cxnLst/>
              <a:rect l="l" t="t" r="r" b="b"/>
              <a:pathLst>
                <a:path w="1402079" h="273050">
                  <a:moveTo>
                    <a:pt x="0" y="272796"/>
                  </a:moveTo>
                  <a:lnTo>
                    <a:pt x="1402079" y="272796"/>
                  </a:lnTo>
                  <a:lnTo>
                    <a:pt x="1402079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5" name="object 5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115824" y="0"/>
                  </a:lnTo>
                  <a:lnTo>
                    <a:pt x="115824" y="435864"/>
                  </a:lnTo>
                  <a:lnTo>
                    <a:pt x="0" y="435864"/>
                  </a:lnTo>
                  <a:lnTo>
                    <a:pt x="231648" y="667512"/>
                  </a:lnTo>
                  <a:lnTo>
                    <a:pt x="463296" y="435864"/>
                  </a:lnTo>
                  <a:lnTo>
                    <a:pt x="347472" y="435864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6" name="object 6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347472" y="435864"/>
                  </a:lnTo>
                  <a:lnTo>
                    <a:pt x="463296" y="435864"/>
                  </a:lnTo>
                  <a:lnTo>
                    <a:pt x="231648" y="667512"/>
                  </a:lnTo>
                  <a:lnTo>
                    <a:pt x="0" y="435864"/>
                  </a:lnTo>
                  <a:lnTo>
                    <a:pt x="115824" y="435864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8017" y="1217538"/>
            <a:ext cx="5510118" cy="317395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2000" b="1" spc="-11" dirty="0">
                <a:latin typeface="YuGothic"/>
                <a:cs typeface="YuGothic"/>
              </a:rPr>
              <a:t>演習授業中の質問対応について</a:t>
            </a:r>
            <a:endParaRPr sz="2000" dirty="0">
              <a:latin typeface="YuGothic"/>
              <a:cs typeface="Yu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3026" y="2969146"/>
            <a:ext cx="3813334" cy="939199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4286" rIns="0" bIns="0" rtlCol="0">
            <a:spAutoFit/>
          </a:bodyPr>
          <a:lstStyle/>
          <a:p>
            <a:pPr>
              <a:spcBef>
                <a:spcPts val="34"/>
              </a:spcBef>
            </a:pPr>
            <a:endParaRPr sz="2475">
              <a:latin typeface="Times New Roman"/>
              <a:cs typeface="Times New Roman"/>
            </a:endParaRPr>
          </a:p>
          <a:p>
            <a:pPr marL="69056" marR="61436"/>
            <a:r>
              <a:rPr sz="1800" dirty="0">
                <a:latin typeface="Toppan Bunkyu Gothic Regular"/>
                <a:cs typeface="Toppan Bunkyu Gothic Regular"/>
              </a:rPr>
              <a:t>質問内容を入力して、「</a:t>
            </a:r>
            <a:r>
              <a:rPr sz="1800" b="1" dirty="0">
                <a:latin typeface="YuGothic"/>
                <a:cs typeface="YuGothic"/>
              </a:rPr>
              <a:t>全員</a:t>
            </a:r>
            <a:r>
              <a:rPr sz="1800" spc="-15" dirty="0">
                <a:latin typeface="Toppan Bunkyu Gothic Regular"/>
                <a:cs typeface="Toppan Bunkyu Gothic Regular"/>
              </a:rPr>
              <a:t>」宛て</a:t>
            </a:r>
            <a:r>
              <a:rPr sz="1800" spc="-11" dirty="0">
                <a:latin typeface="Toppan Bunkyu Gothic Regular"/>
                <a:cs typeface="Toppan Bunkyu Gothic Regular"/>
              </a:rPr>
              <a:t>に送信してください。</a:t>
            </a:r>
            <a:endParaRPr sz="1800">
              <a:latin typeface="Toppan Bunkyu Gothic Regular"/>
              <a:cs typeface="Toppan Bunkyu Gothic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1855" y="3990009"/>
            <a:ext cx="1751171" cy="253841"/>
          </a:xfrm>
          <a:custGeom>
            <a:avLst/>
            <a:gdLst/>
            <a:ahLst/>
            <a:cxnLst/>
            <a:rect l="l" t="t" r="r" b="b"/>
            <a:pathLst>
              <a:path w="2334895" h="338454">
                <a:moveTo>
                  <a:pt x="0" y="338327"/>
                </a:moveTo>
                <a:lnTo>
                  <a:pt x="2334768" y="338327"/>
                </a:lnTo>
                <a:lnTo>
                  <a:pt x="2334768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844"/>
          </a:p>
        </p:txBody>
      </p:sp>
      <p:sp>
        <p:nvSpPr>
          <p:cNvPr id="10" name="object 10"/>
          <p:cNvSpPr txBox="1"/>
          <p:nvPr/>
        </p:nvSpPr>
        <p:spPr>
          <a:xfrm>
            <a:off x="469632" y="2622250"/>
            <a:ext cx="3011805" cy="1053654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68104" marR="66675" algn="just">
              <a:spcBef>
                <a:spcPts val="1736"/>
              </a:spcBef>
            </a:pPr>
            <a:r>
              <a:rPr sz="1800" spc="75" dirty="0">
                <a:latin typeface="Toppan Bunkyu Gothic Regular"/>
                <a:cs typeface="Toppan Bunkyu Gothic Regular"/>
              </a:rPr>
              <a:t>演習にエラーが出たなど問題があったらリアクション</a:t>
            </a:r>
            <a:r>
              <a:rPr sz="1800" spc="-8" dirty="0">
                <a:latin typeface="Toppan Bunkyu Gothic Regular"/>
                <a:cs typeface="Toppan Bunkyu Gothic Regular"/>
              </a:rPr>
              <a:t>の</a:t>
            </a:r>
            <a:r>
              <a:rPr sz="1800" b="1" spc="-8" dirty="0">
                <a:latin typeface="YuGothic"/>
                <a:cs typeface="YuGothic"/>
              </a:rPr>
              <a:t>挙手</a:t>
            </a:r>
            <a:r>
              <a:rPr sz="1800" spc="-8" dirty="0">
                <a:latin typeface="Toppan Bunkyu Gothic Regular"/>
                <a:cs typeface="Toppan Bunkyu Gothic Regular"/>
              </a:rPr>
              <a:t>を押してください。</a:t>
            </a:r>
            <a:endParaRPr sz="1800" dirty="0">
              <a:latin typeface="Toppan Bunkyu Gothic Regular"/>
              <a:cs typeface="Toppan Bunkyu Gothic Regular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6488" y="3622460"/>
            <a:ext cx="1283494" cy="1367314"/>
            <a:chOff x="3536950" y="4879594"/>
            <a:chExt cx="1711325" cy="1823085"/>
          </a:xfrm>
        </p:grpSpPr>
        <p:sp>
          <p:nvSpPr>
            <p:cNvPr id="12" name="object 12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115824" y="0"/>
                  </a:lnTo>
                  <a:lnTo>
                    <a:pt x="115824" y="225551"/>
                  </a:lnTo>
                  <a:lnTo>
                    <a:pt x="0" y="225551"/>
                  </a:lnTo>
                  <a:lnTo>
                    <a:pt x="231648" y="451103"/>
                  </a:lnTo>
                  <a:lnTo>
                    <a:pt x="463296" y="225551"/>
                  </a:lnTo>
                  <a:lnTo>
                    <a:pt x="347472" y="225551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347472" y="225551"/>
                  </a:lnTo>
                  <a:lnTo>
                    <a:pt x="463296" y="225551"/>
                  </a:lnTo>
                  <a:lnTo>
                    <a:pt x="231648" y="451103"/>
                  </a:lnTo>
                  <a:lnTo>
                    <a:pt x="0" y="225551"/>
                  </a:lnTo>
                  <a:lnTo>
                    <a:pt x="115824" y="225551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03419" y="6134100"/>
              <a:ext cx="716280" cy="539750"/>
            </a:xfrm>
            <a:custGeom>
              <a:avLst/>
              <a:gdLst/>
              <a:ahLst/>
              <a:cxnLst/>
              <a:rect l="l" t="t" r="r" b="b"/>
              <a:pathLst>
                <a:path w="716279" h="539750">
                  <a:moveTo>
                    <a:pt x="0" y="539496"/>
                  </a:moveTo>
                  <a:lnTo>
                    <a:pt x="716279" y="539496"/>
                  </a:lnTo>
                  <a:lnTo>
                    <a:pt x="716279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54623" y="1828536"/>
            <a:ext cx="444769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800" b="1" spc="-4" dirty="0" err="1">
                <a:solidFill>
                  <a:srgbClr val="FFFFFF"/>
                </a:solidFill>
                <a:latin typeface="YuGothic"/>
                <a:cs typeface="YuGothic"/>
              </a:rPr>
              <a:t>演習授業中の質問をチューターの先生が対応させていただきます</a:t>
            </a:r>
            <a:r>
              <a:rPr sz="1800" b="1" spc="-4" dirty="0">
                <a:solidFill>
                  <a:srgbClr val="FFFFFF"/>
                </a:solidFill>
                <a:latin typeface="YuGothic"/>
                <a:cs typeface="YuGothic"/>
              </a:rPr>
              <a:t>。</a:t>
            </a:r>
            <a:endParaRPr sz="1800" dirty="0">
              <a:latin typeface="YuGothic"/>
              <a:cs typeface="Yu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046"/>
              </a:lnSpc>
            </a:pPr>
            <a:fld id="{81D60167-4931-47E6-BA6A-407CBD079E47}" type="slidenum">
              <a:rPr spc="-19" dirty="0"/>
              <a:pPr marL="28575">
                <a:lnSpc>
                  <a:spcPts val="1046"/>
                </a:lnSpc>
              </a:pPr>
              <a:t>1</a:t>
            </a:fld>
            <a:endParaRPr spc="-19"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8FE9289C-8F62-B8D6-C58E-E9AA121F63EE}"/>
              </a:ext>
            </a:extLst>
          </p:cNvPr>
          <p:cNvSpPr txBox="1"/>
          <p:nvPr/>
        </p:nvSpPr>
        <p:spPr>
          <a:xfrm>
            <a:off x="78065" y="321546"/>
            <a:ext cx="8970141" cy="6379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lang="en-US" sz="2000" b="1" spc="-4" dirty="0" err="1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授業準備：Webclassからコードをダウンロードし</a:t>
            </a:r>
            <a:r>
              <a:rPr lang="en-US" sz="2000" b="1" spc="-4" dirty="0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、</a:t>
            </a:r>
          </a:p>
          <a:p>
            <a:pPr marL="9525" marR="3810">
              <a:spcBef>
                <a:spcPts val="75"/>
              </a:spcBef>
            </a:pPr>
            <a:r>
              <a:rPr lang="en-US" sz="2000" b="1" spc="-4" dirty="0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Google </a:t>
            </a:r>
            <a:r>
              <a:rPr lang="en-US" sz="2000" b="1" spc="-4" dirty="0" err="1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colaboratoryで開いておいてください</a:t>
            </a:r>
            <a:endParaRPr sz="2000" dirty="0">
              <a:solidFill>
                <a:srgbClr val="00B0F0"/>
              </a:solidFill>
              <a:latin typeface="Meiryo" panose="020B0604030504040204" pitchFamily="34" charset="-128"/>
              <a:ea typeface="Meiryo" panose="020B0604030504040204" pitchFamily="34" charset="-128"/>
              <a:cs typeface="Yu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四角形"/>
          <p:cNvSpPr/>
          <p:nvPr/>
        </p:nvSpPr>
        <p:spPr>
          <a:xfrm>
            <a:off x="1599633" y="1591297"/>
            <a:ext cx="1885639" cy="2519408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400"/>
          </a:p>
        </p:txBody>
      </p:sp>
      <p:sp>
        <p:nvSpPr>
          <p:cNvPr id="246" name="四角形"/>
          <p:cNvSpPr/>
          <p:nvPr/>
        </p:nvSpPr>
        <p:spPr>
          <a:xfrm>
            <a:off x="3917249" y="1591297"/>
            <a:ext cx="715224" cy="2519408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400"/>
          </a:p>
        </p:txBody>
      </p:sp>
      <p:sp>
        <p:nvSpPr>
          <p:cNvPr id="247" name="x(特徴量データ)"/>
          <p:cNvSpPr txBox="1"/>
          <p:nvPr/>
        </p:nvSpPr>
        <p:spPr>
          <a:xfrm>
            <a:off x="1857169" y="1239710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x(特徴量データ)</a:t>
            </a:r>
          </a:p>
        </p:txBody>
      </p:sp>
      <p:sp>
        <p:nvSpPr>
          <p:cNvPr id="248" name="y(正解データ)"/>
          <p:cNvSpPr txBox="1"/>
          <p:nvPr/>
        </p:nvSpPr>
        <p:spPr>
          <a:xfrm>
            <a:off x="3678544" y="1239710"/>
            <a:ext cx="1192635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y(正解データ)</a:t>
            </a:r>
          </a:p>
        </p:txBody>
      </p:sp>
      <p:sp>
        <p:nvSpPr>
          <p:cNvPr id="249" name="線"/>
          <p:cNvSpPr/>
          <p:nvPr/>
        </p:nvSpPr>
        <p:spPr>
          <a:xfrm flipV="1">
            <a:off x="1336990" y="3519546"/>
            <a:ext cx="3727459" cy="1755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250" name="学習用"/>
          <p:cNvSpPr txBox="1"/>
          <p:nvPr/>
        </p:nvSpPr>
        <p:spPr>
          <a:xfrm>
            <a:off x="3314590" y="2581793"/>
            <a:ext cx="577081" cy="2539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sz="1400"/>
              <a:t>学習用</a:t>
            </a:r>
          </a:p>
        </p:txBody>
      </p:sp>
      <p:sp>
        <p:nvSpPr>
          <p:cNvPr id="251" name="検証用"/>
          <p:cNvSpPr txBox="1"/>
          <p:nvPr/>
        </p:nvSpPr>
        <p:spPr>
          <a:xfrm>
            <a:off x="3314590" y="3711259"/>
            <a:ext cx="577081" cy="2539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sz="1400"/>
              <a:t>検証用</a:t>
            </a:r>
          </a:p>
        </p:txBody>
      </p:sp>
      <p:sp>
        <p:nvSpPr>
          <p:cNvPr id="255" name="x_train"/>
          <p:cNvSpPr txBox="1"/>
          <p:nvPr/>
        </p:nvSpPr>
        <p:spPr>
          <a:xfrm>
            <a:off x="2198608" y="2218604"/>
            <a:ext cx="6876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x_train</a:t>
            </a:r>
          </a:p>
        </p:txBody>
      </p:sp>
      <p:sp>
        <p:nvSpPr>
          <p:cNvPr id="256" name="y_train"/>
          <p:cNvSpPr txBox="1"/>
          <p:nvPr/>
        </p:nvSpPr>
        <p:spPr>
          <a:xfrm>
            <a:off x="3930215" y="2218604"/>
            <a:ext cx="689292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y_train</a:t>
            </a:r>
          </a:p>
        </p:txBody>
      </p:sp>
      <p:sp>
        <p:nvSpPr>
          <p:cNvPr id="257" name="x_test"/>
          <p:cNvSpPr txBox="1"/>
          <p:nvPr/>
        </p:nvSpPr>
        <p:spPr>
          <a:xfrm>
            <a:off x="2234676" y="3711259"/>
            <a:ext cx="615553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x_test</a:t>
            </a:r>
          </a:p>
        </p:txBody>
      </p:sp>
      <p:sp>
        <p:nvSpPr>
          <p:cNvPr id="258" name="y_test"/>
          <p:cNvSpPr txBox="1"/>
          <p:nvPr/>
        </p:nvSpPr>
        <p:spPr>
          <a:xfrm>
            <a:off x="3966283" y="3711259"/>
            <a:ext cx="617157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y_test</a:t>
            </a:r>
          </a:p>
        </p:txBody>
      </p:sp>
      <p:sp>
        <p:nvSpPr>
          <p:cNvPr id="259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0" name="機械学習ではそのままデータを丸ごと学習させない！"/>
          <p:cNvSpPr txBox="1"/>
          <p:nvPr/>
        </p:nvSpPr>
        <p:spPr>
          <a:xfrm>
            <a:off x="196049" y="121239"/>
            <a:ext cx="7540467" cy="407804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機械学習ではそのままデータを丸ごと学習させない</a:t>
            </a:r>
            <a:r>
              <a:rPr sz="2400" dirty="0"/>
              <a:t>！</a:t>
            </a:r>
          </a:p>
        </p:txBody>
      </p:sp>
      <p:sp>
        <p:nvSpPr>
          <p:cNvPr id="261" name="x_train：特徴量の学習用…"/>
          <p:cNvSpPr txBox="1"/>
          <p:nvPr/>
        </p:nvSpPr>
        <p:spPr>
          <a:xfrm>
            <a:off x="5229136" y="1936199"/>
            <a:ext cx="2398092" cy="1249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lnSpc>
                <a:spcPct val="150000"/>
              </a:lnSpc>
              <a:defRPr sz="3300"/>
            </a:pPr>
            <a:r>
              <a:rPr sz="1350" dirty="0" err="1"/>
              <a:t>x_train：特徴量の学習用</a:t>
            </a:r>
            <a:endParaRPr sz="1350" dirty="0"/>
          </a:p>
          <a:p>
            <a:pPr algn="l">
              <a:lnSpc>
                <a:spcPct val="150000"/>
              </a:lnSpc>
              <a:defRPr sz="3300"/>
            </a:pPr>
            <a:r>
              <a:rPr sz="1350" dirty="0" err="1"/>
              <a:t>x_test：特徴量の検証用</a:t>
            </a:r>
            <a:endParaRPr sz="1350" dirty="0"/>
          </a:p>
          <a:p>
            <a:pPr algn="l">
              <a:lnSpc>
                <a:spcPct val="150000"/>
              </a:lnSpc>
              <a:defRPr sz="3300"/>
            </a:pPr>
            <a:r>
              <a:rPr sz="1350" dirty="0" err="1"/>
              <a:t>y_train：正解データの学習用</a:t>
            </a:r>
            <a:endParaRPr sz="1350" dirty="0"/>
          </a:p>
          <a:p>
            <a:pPr algn="l">
              <a:lnSpc>
                <a:spcPct val="150000"/>
              </a:lnSpc>
              <a:defRPr sz="3300"/>
            </a:pPr>
            <a:r>
              <a:rPr sz="1350" dirty="0" err="1"/>
              <a:t>y_test：正解データの検証用</a:t>
            </a:r>
            <a:r>
              <a:rPr sz="1350" dirty="0"/>
              <a:t> </a:t>
            </a:r>
          </a:p>
        </p:txBody>
      </p:sp>
      <p:sp>
        <p:nvSpPr>
          <p:cNvPr id="262" name="train_test_split : 学習用データと検証用データに分ける命令文…"/>
          <p:cNvSpPr txBox="1"/>
          <p:nvPr/>
        </p:nvSpPr>
        <p:spPr>
          <a:xfrm>
            <a:off x="460523" y="527306"/>
            <a:ext cx="8343900" cy="57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学習用データと検証用データに分ける</a:t>
            </a:r>
            <a:r>
              <a:rPr lang="ja-JP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関数</a:t>
            </a:r>
            <a:endParaRPr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6A7EAE-8A11-EABA-46A7-2860E81AFA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455806" y="4887087"/>
            <a:ext cx="227627" cy="241092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4844BD-47F5-23F2-8018-F7C860A49445}"/>
              </a:ext>
            </a:extLst>
          </p:cNvPr>
          <p:cNvSpPr txBox="1"/>
          <p:nvPr/>
        </p:nvSpPr>
        <p:spPr>
          <a:xfrm>
            <a:off x="853337" y="4248229"/>
            <a:ext cx="744902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*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今回作成するのは検証用のデータ</a:t>
            </a:r>
            <a:r>
              <a:rPr lang="ja-JP" altLang="en-US" sz="1600">
                <a:solidFill>
                  <a:srgbClr val="FF0000"/>
                </a:solidFill>
              </a:rPr>
              <a:t>だ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けど、</a:t>
            </a:r>
            <a:r>
              <a:rPr kumimoji="0" lang="en-US" altLang="ja-JP" sz="1600" b="0" i="0" u="none" strike="noStrike" cap="none" spc="0" normalizeH="0" baseline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train_test_split</a:t>
            </a: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()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関数を使うため、データ名は</a:t>
            </a:r>
            <a:r>
              <a:rPr kumimoji="0" lang="en-US" altLang="ja-JP" sz="1600" b="0" i="0" u="none" strike="noStrike" cap="none" spc="0" normalizeH="0" baseline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x_test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と</a:t>
            </a:r>
            <a:r>
              <a:rPr kumimoji="0" lang="en-US" altLang="ja-JP" sz="1600" b="0" i="0" u="none" strike="noStrike" cap="none" spc="0" normalizeH="0" baseline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y_test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を作ることに注意</a:t>
            </a:r>
          </a:p>
        </p:txBody>
      </p:sp>
    </p:spTree>
    <p:extLst>
      <p:ext uri="{BB962C8B-B14F-4D97-AF65-F5344CB8AC3E}">
        <p14:creationId xmlns:p14="http://schemas.microsoft.com/office/powerpoint/2010/main" val="10592161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175521" y="80463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機械学習の流れ</a:t>
            </a:r>
            <a:r>
              <a:rPr lang="ja-JP" altLang="en-US" sz="2400"/>
              <a:t>のまとめ</a:t>
            </a:r>
            <a:endParaRPr sz="2400" dirty="0"/>
          </a:p>
        </p:txBody>
      </p:sp>
      <p:sp>
        <p:nvSpPr>
          <p:cNvPr id="15" name="四角形">
            <a:extLst>
              <a:ext uri="{FF2B5EF4-FFF2-40B4-BE49-F238E27FC236}">
                <a16:creationId xmlns:a16="http://schemas.microsoft.com/office/drawing/2014/main" id="{E2B9C233-A813-3D0B-D2BB-30761424329F}"/>
              </a:ext>
            </a:extLst>
          </p:cNvPr>
          <p:cNvSpPr/>
          <p:nvPr/>
        </p:nvSpPr>
        <p:spPr>
          <a:xfrm>
            <a:off x="719657" y="1506059"/>
            <a:ext cx="2050534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2800" b="1"/>
              <a:t>データ全体</a:t>
            </a:r>
            <a:endParaRPr sz="2800" b="1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604977" y="746708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データ分割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6DC1759-62C8-7BC8-B0B8-64B7BBE468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418511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175521" y="80463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機械学習の流れ</a:t>
            </a:r>
            <a:r>
              <a:rPr lang="ja-JP" altLang="en-US" sz="2400"/>
              <a:t>のまとめ</a:t>
            </a:r>
            <a:endParaRPr sz="24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09"/>
            <a:ext cx="2804048" cy="3420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604977" y="746708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データ分割</a:t>
            </a:r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E1A508EF-0A45-4B17-C1FB-CA59E0F41A8A}"/>
              </a:ext>
            </a:extLst>
          </p:cNvPr>
          <p:cNvSpPr/>
          <p:nvPr/>
        </p:nvSpPr>
        <p:spPr>
          <a:xfrm>
            <a:off x="706687" y="1625376"/>
            <a:ext cx="1104281" cy="127614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18DD79AA-06BC-314D-9D08-2F7D2B632892}"/>
              </a:ext>
            </a:extLst>
          </p:cNvPr>
          <p:cNvSpPr/>
          <p:nvPr/>
        </p:nvSpPr>
        <p:spPr>
          <a:xfrm>
            <a:off x="2117686" y="1595189"/>
            <a:ext cx="715224" cy="1300778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7" name="x(特徴量データ)">
            <a:extLst>
              <a:ext uri="{FF2B5EF4-FFF2-40B4-BE49-F238E27FC236}">
                <a16:creationId xmlns:a16="http://schemas.microsoft.com/office/drawing/2014/main" id="{8443A3A5-985A-054C-11EB-A75EE2997AAA}"/>
              </a:ext>
            </a:extLst>
          </p:cNvPr>
          <p:cNvSpPr txBox="1"/>
          <p:nvPr/>
        </p:nvSpPr>
        <p:spPr>
          <a:xfrm>
            <a:off x="536378" y="1270349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x(</a:t>
            </a:r>
            <a:r>
              <a:rPr sz="1400" dirty="0" err="1"/>
              <a:t>特徴量データ</a:t>
            </a:r>
            <a:r>
              <a:rPr sz="1400" dirty="0"/>
              <a:t>)</a:t>
            </a:r>
          </a:p>
        </p:txBody>
      </p:sp>
      <p:sp>
        <p:nvSpPr>
          <p:cNvPr id="8" name="y(正解データ)">
            <a:extLst>
              <a:ext uri="{FF2B5EF4-FFF2-40B4-BE49-F238E27FC236}">
                <a16:creationId xmlns:a16="http://schemas.microsoft.com/office/drawing/2014/main" id="{9464AF04-270A-E307-B736-C24BD6A72646}"/>
              </a:ext>
            </a:extLst>
          </p:cNvPr>
          <p:cNvSpPr txBox="1"/>
          <p:nvPr/>
        </p:nvSpPr>
        <p:spPr>
          <a:xfrm>
            <a:off x="1954314" y="1264077"/>
            <a:ext cx="119263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y(</a:t>
            </a:r>
            <a:r>
              <a:rPr sz="1400" dirty="0" err="1"/>
              <a:t>正解データ</a:t>
            </a:r>
            <a:r>
              <a:rPr sz="1400" dirty="0"/>
              <a:t>)</a:t>
            </a:r>
          </a:p>
        </p:txBody>
      </p:sp>
      <p:sp>
        <p:nvSpPr>
          <p:cNvPr id="9" name="四角形">
            <a:extLst>
              <a:ext uri="{FF2B5EF4-FFF2-40B4-BE49-F238E27FC236}">
                <a16:creationId xmlns:a16="http://schemas.microsoft.com/office/drawing/2014/main" id="{C786A7A9-7F0D-3A50-CF77-CC3299B07A75}"/>
              </a:ext>
            </a:extLst>
          </p:cNvPr>
          <p:cNvSpPr/>
          <p:nvPr/>
        </p:nvSpPr>
        <p:spPr>
          <a:xfrm>
            <a:off x="706687" y="3458104"/>
            <a:ext cx="1064611" cy="76132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0" name="四角形">
            <a:extLst>
              <a:ext uri="{FF2B5EF4-FFF2-40B4-BE49-F238E27FC236}">
                <a16:creationId xmlns:a16="http://schemas.microsoft.com/office/drawing/2014/main" id="{6153F75D-D2B4-E497-1156-C161D9B03C79}"/>
              </a:ext>
            </a:extLst>
          </p:cNvPr>
          <p:cNvSpPr/>
          <p:nvPr/>
        </p:nvSpPr>
        <p:spPr>
          <a:xfrm>
            <a:off x="2104197" y="3434275"/>
            <a:ext cx="715224" cy="76132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1" name="x_train">
            <a:extLst>
              <a:ext uri="{FF2B5EF4-FFF2-40B4-BE49-F238E27FC236}">
                <a16:creationId xmlns:a16="http://schemas.microsoft.com/office/drawing/2014/main" id="{96300243-3345-C5D2-4E7C-01C603BCCA1D}"/>
              </a:ext>
            </a:extLst>
          </p:cNvPr>
          <p:cNvSpPr txBox="1"/>
          <p:nvPr/>
        </p:nvSpPr>
        <p:spPr>
          <a:xfrm>
            <a:off x="866893" y="1962841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x_train</a:t>
            </a:r>
            <a:endParaRPr sz="1600" dirty="0"/>
          </a:p>
        </p:txBody>
      </p:sp>
      <p:sp>
        <p:nvSpPr>
          <p:cNvPr id="12" name="y_train">
            <a:extLst>
              <a:ext uri="{FF2B5EF4-FFF2-40B4-BE49-F238E27FC236}">
                <a16:creationId xmlns:a16="http://schemas.microsoft.com/office/drawing/2014/main" id="{D4201FBC-FE9B-4092-6955-E0B881786ED5}"/>
              </a:ext>
            </a:extLst>
          </p:cNvPr>
          <p:cNvSpPr txBox="1"/>
          <p:nvPr/>
        </p:nvSpPr>
        <p:spPr>
          <a:xfrm>
            <a:off x="2082563" y="1962841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y_train</a:t>
            </a:r>
            <a:endParaRPr sz="1600" dirty="0"/>
          </a:p>
        </p:txBody>
      </p:sp>
      <p:sp>
        <p:nvSpPr>
          <p:cNvPr id="13" name="y_test">
            <a:extLst>
              <a:ext uri="{FF2B5EF4-FFF2-40B4-BE49-F238E27FC236}">
                <a16:creationId xmlns:a16="http://schemas.microsoft.com/office/drawing/2014/main" id="{EBB7B1BE-280E-9B45-65C5-E37A223B4748}"/>
              </a:ext>
            </a:extLst>
          </p:cNvPr>
          <p:cNvSpPr txBox="1"/>
          <p:nvPr/>
        </p:nvSpPr>
        <p:spPr>
          <a:xfrm>
            <a:off x="2085998" y="3642083"/>
            <a:ext cx="70371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y_test</a:t>
            </a:r>
            <a:endParaRPr sz="1600" dirty="0"/>
          </a:p>
        </p:txBody>
      </p:sp>
      <p:sp>
        <p:nvSpPr>
          <p:cNvPr id="14" name="x_test">
            <a:extLst>
              <a:ext uri="{FF2B5EF4-FFF2-40B4-BE49-F238E27FC236}">
                <a16:creationId xmlns:a16="http://schemas.microsoft.com/office/drawing/2014/main" id="{48BE39E3-2B68-C097-C657-DB1F76881ADF}"/>
              </a:ext>
            </a:extLst>
          </p:cNvPr>
          <p:cNvSpPr txBox="1"/>
          <p:nvPr/>
        </p:nvSpPr>
        <p:spPr>
          <a:xfrm>
            <a:off x="866375" y="3686641"/>
            <a:ext cx="702116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x_test</a:t>
            </a:r>
            <a:endParaRPr sz="1600" dirty="0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DEA98F87-E8AF-46EC-9EC6-00C7795A78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10914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175521" y="80463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機械学習の流れ</a:t>
            </a:r>
            <a:r>
              <a:rPr lang="ja-JP" altLang="en-US" sz="2400"/>
              <a:t>のまとめ</a:t>
            </a:r>
            <a:endParaRPr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604977" y="746708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データ分割</a:t>
            </a:r>
          </a:p>
        </p:txBody>
      </p:sp>
      <p:sp>
        <p:nvSpPr>
          <p:cNvPr id="15" name="角丸四角形">
            <a:extLst>
              <a:ext uri="{FF2B5EF4-FFF2-40B4-BE49-F238E27FC236}">
                <a16:creationId xmlns:a16="http://schemas.microsoft.com/office/drawing/2014/main" id="{B9A4E1DA-5E40-1C2B-6649-399D25FCDD78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学習モデルの選定">
            <a:extLst>
              <a:ext uri="{FF2B5EF4-FFF2-40B4-BE49-F238E27FC236}">
                <a16:creationId xmlns:a16="http://schemas.microsoft.com/office/drawing/2014/main" id="{B6E4521B-12FE-BAD7-EAE9-18364AF18F76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7" name="学習">
            <a:extLst>
              <a:ext uri="{FF2B5EF4-FFF2-40B4-BE49-F238E27FC236}">
                <a16:creationId xmlns:a16="http://schemas.microsoft.com/office/drawing/2014/main" id="{2F399788-6649-8627-C5AF-F74AF0C7E867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8" name="矢印">
            <a:extLst>
              <a:ext uri="{FF2B5EF4-FFF2-40B4-BE49-F238E27FC236}">
                <a16:creationId xmlns:a16="http://schemas.microsoft.com/office/drawing/2014/main" id="{CA4D8809-0743-A278-ACE8-B735D31B9652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38C07E97-99A0-3602-5453-572A70D9D2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41B9215-B203-9E1B-7C83-2409520B0F1D}"/>
              </a:ext>
            </a:extLst>
          </p:cNvPr>
          <p:cNvSpPr/>
          <p:nvPr/>
        </p:nvSpPr>
        <p:spPr>
          <a:xfrm>
            <a:off x="342900" y="1153409"/>
            <a:ext cx="2804048" cy="3420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0" name="四角形">
            <a:extLst>
              <a:ext uri="{FF2B5EF4-FFF2-40B4-BE49-F238E27FC236}">
                <a16:creationId xmlns:a16="http://schemas.microsoft.com/office/drawing/2014/main" id="{C6238F58-6092-995B-DD86-8917D8DE6147}"/>
              </a:ext>
            </a:extLst>
          </p:cNvPr>
          <p:cNvSpPr/>
          <p:nvPr/>
        </p:nvSpPr>
        <p:spPr>
          <a:xfrm>
            <a:off x="706687" y="1625376"/>
            <a:ext cx="1104281" cy="127614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21" name="四角形">
            <a:extLst>
              <a:ext uri="{FF2B5EF4-FFF2-40B4-BE49-F238E27FC236}">
                <a16:creationId xmlns:a16="http://schemas.microsoft.com/office/drawing/2014/main" id="{6D620D65-1276-F438-AB65-D3F6EEA4BB2C}"/>
              </a:ext>
            </a:extLst>
          </p:cNvPr>
          <p:cNvSpPr/>
          <p:nvPr/>
        </p:nvSpPr>
        <p:spPr>
          <a:xfrm>
            <a:off x="2117686" y="1595189"/>
            <a:ext cx="715224" cy="1300778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22" name="x(特徴量データ)">
            <a:extLst>
              <a:ext uri="{FF2B5EF4-FFF2-40B4-BE49-F238E27FC236}">
                <a16:creationId xmlns:a16="http://schemas.microsoft.com/office/drawing/2014/main" id="{C8019A62-6B0A-A57E-7B18-22770AC0166D}"/>
              </a:ext>
            </a:extLst>
          </p:cNvPr>
          <p:cNvSpPr txBox="1"/>
          <p:nvPr/>
        </p:nvSpPr>
        <p:spPr>
          <a:xfrm>
            <a:off x="536378" y="1270349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x(</a:t>
            </a:r>
            <a:r>
              <a:rPr sz="1400" dirty="0" err="1"/>
              <a:t>特徴量データ</a:t>
            </a:r>
            <a:r>
              <a:rPr sz="1400" dirty="0"/>
              <a:t>)</a:t>
            </a:r>
          </a:p>
        </p:txBody>
      </p:sp>
      <p:sp>
        <p:nvSpPr>
          <p:cNvPr id="23" name="y(正解データ)">
            <a:extLst>
              <a:ext uri="{FF2B5EF4-FFF2-40B4-BE49-F238E27FC236}">
                <a16:creationId xmlns:a16="http://schemas.microsoft.com/office/drawing/2014/main" id="{B4BB1BCF-02FD-4CFB-E081-C84465238BF9}"/>
              </a:ext>
            </a:extLst>
          </p:cNvPr>
          <p:cNvSpPr txBox="1"/>
          <p:nvPr/>
        </p:nvSpPr>
        <p:spPr>
          <a:xfrm>
            <a:off x="1954314" y="1264077"/>
            <a:ext cx="119263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y(</a:t>
            </a:r>
            <a:r>
              <a:rPr sz="1400" dirty="0" err="1"/>
              <a:t>正解データ</a:t>
            </a:r>
            <a:r>
              <a:rPr sz="1400" dirty="0"/>
              <a:t>)</a:t>
            </a:r>
          </a:p>
        </p:txBody>
      </p:sp>
      <p:sp>
        <p:nvSpPr>
          <p:cNvPr id="24" name="四角形">
            <a:extLst>
              <a:ext uri="{FF2B5EF4-FFF2-40B4-BE49-F238E27FC236}">
                <a16:creationId xmlns:a16="http://schemas.microsoft.com/office/drawing/2014/main" id="{D02F453D-177C-891C-9861-6B6D1F920694}"/>
              </a:ext>
            </a:extLst>
          </p:cNvPr>
          <p:cNvSpPr/>
          <p:nvPr/>
        </p:nvSpPr>
        <p:spPr>
          <a:xfrm>
            <a:off x="706687" y="3458104"/>
            <a:ext cx="1064611" cy="76132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25" name="四角形">
            <a:extLst>
              <a:ext uri="{FF2B5EF4-FFF2-40B4-BE49-F238E27FC236}">
                <a16:creationId xmlns:a16="http://schemas.microsoft.com/office/drawing/2014/main" id="{2CD1833B-140A-9ECD-3F66-61A4751D8193}"/>
              </a:ext>
            </a:extLst>
          </p:cNvPr>
          <p:cNvSpPr/>
          <p:nvPr/>
        </p:nvSpPr>
        <p:spPr>
          <a:xfrm>
            <a:off x="2104197" y="3434275"/>
            <a:ext cx="715224" cy="76132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26" name="x_train">
            <a:extLst>
              <a:ext uri="{FF2B5EF4-FFF2-40B4-BE49-F238E27FC236}">
                <a16:creationId xmlns:a16="http://schemas.microsoft.com/office/drawing/2014/main" id="{C1A98D73-4C97-75EA-E021-8BFFFD98D87C}"/>
              </a:ext>
            </a:extLst>
          </p:cNvPr>
          <p:cNvSpPr txBox="1"/>
          <p:nvPr/>
        </p:nvSpPr>
        <p:spPr>
          <a:xfrm>
            <a:off x="866893" y="1962841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x_train</a:t>
            </a:r>
            <a:endParaRPr sz="1600" dirty="0"/>
          </a:p>
        </p:txBody>
      </p:sp>
      <p:sp>
        <p:nvSpPr>
          <p:cNvPr id="27" name="y_train">
            <a:extLst>
              <a:ext uri="{FF2B5EF4-FFF2-40B4-BE49-F238E27FC236}">
                <a16:creationId xmlns:a16="http://schemas.microsoft.com/office/drawing/2014/main" id="{02ACBC52-CBC7-8EC4-F4D5-00A539D6E150}"/>
              </a:ext>
            </a:extLst>
          </p:cNvPr>
          <p:cNvSpPr txBox="1"/>
          <p:nvPr/>
        </p:nvSpPr>
        <p:spPr>
          <a:xfrm>
            <a:off x="2082563" y="1962841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y_train</a:t>
            </a:r>
            <a:endParaRPr sz="1600" dirty="0"/>
          </a:p>
        </p:txBody>
      </p:sp>
      <p:sp>
        <p:nvSpPr>
          <p:cNvPr id="28" name="y_test">
            <a:extLst>
              <a:ext uri="{FF2B5EF4-FFF2-40B4-BE49-F238E27FC236}">
                <a16:creationId xmlns:a16="http://schemas.microsoft.com/office/drawing/2014/main" id="{5EF9EDD0-4921-D285-D928-0947502FA0E9}"/>
              </a:ext>
            </a:extLst>
          </p:cNvPr>
          <p:cNvSpPr txBox="1"/>
          <p:nvPr/>
        </p:nvSpPr>
        <p:spPr>
          <a:xfrm>
            <a:off x="2085998" y="3642083"/>
            <a:ext cx="70371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y_test</a:t>
            </a:r>
            <a:endParaRPr sz="1600" dirty="0"/>
          </a:p>
        </p:txBody>
      </p:sp>
      <p:sp>
        <p:nvSpPr>
          <p:cNvPr id="29" name="x_test">
            <a:extLst>
              <a:ext uri="{FF2B5EF4-FFF2-40B4-BE49-F238E27FC236}">
                <a16:creationId xmlns:a16="http://schemas.microsoft.com/office/drawing/2014/main" id="{A8B3F92A-E1EC-E7E0-C0EC-C287CF37A1DD}"/>
              </a:ext>
            </a:extLst>
          </p:cNvPr>
          <p:cNvSpPr txBox="1"/>
          <p:nvPr/>
        </p:nvSpPr>
        <p:spPr>
          <a:xfrm>
            <a:off x="866375" y="3686641"/>
            <a:ext cx="702116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x_test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1932326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175521" y="80463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機械学習の流れ</a:t>
            </a:r>
            <a:r>
              <a:rPr lang="ja-JP" altLang="en-US" sz="2400"/>
              <a:t>のまとめ</a:t>
            </a:r>
            <a:endParaRPr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604977" y="746708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データ分割</a:t>
            </a:r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E1A508EF-0A45-4B17-C1FB-CA59E0F41A8A}"/>
              </a:ext>
            </a:extLst>
          </p:cNvPr>
          <p:cNvSpPr/>
          <p:nvPr/>
        </p:nvSpPr>
        <p:spPr>
          <a:xfrm>
            <a:off x="706687" y="1625376"/>
            <a:ext cx="1104281" cy="127614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18DD79AA-06BC-314D-9D08-2F7D2B632892}"/>
              </a:ext>
            </a:extLst>
          </p:cNvPr>
          <p:cNvSpPr/>
          <p:nvPr/>
        </p:nvSpPr>
        <p:spPr>
          <a:xfrm>
            <a:off x="2117686" y="1595189"/>
            <a:ext cx="715224" cy="1300778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7" name="x(特徴量データ)">
            <a:extLst>
              <a:ext uri="{FF2B5EF4-FFF2-40B4-BE49-F238E27FC236}">
                <a16:creationId xmlns:a16="http://schemas.microsoft.com/office/drawing/2014/main" id="{8443A3A5-985A-054C-11EB-A75EE2997AAA}"/>
              </a:ext>
            </a:extLst>
          </p:cNvPr>
          <p:cNvSpPr txBox="1"/>
          <p:nvPr/>
        </p:nvSpPr>
        <p:spPr>
          <a:xfrm>
            <a:off x="536378" y="1270349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x(</a:t>
            </a:r>
            <a:r>
              <a:rPr sz="1400" dirty="0" err="1"/>
              <a:t>特徴量データ</a:t>
            </a:r>
            <a:r>
              <a:rPr sz="1400" dirty="0"/>
              <a:t>)</a:t>
            </a:r>
          </a:p>
        </p:txBody>
      </p:sp>
      <p:sp>
        <p:nvSpPr>
          <p:cNvPr id="8" name="y(正解データ)">
            <a:extLst>
              <a:ext uri="{FF2B5EF4-FFF2-40B4-BE49-F238E27FC236}">
                <a16:creationId xmlns:a16="http://schemas.microsoft.com/office/drawing/2014/main" id="{9464AF04-270A-E307-B736-C24BD6A72646}"/>
              </a:ext>
            </a:extLst>
          </p:cNvPr>
          <p:cNvSpPr txBox="1"/>
          <p:nvPr/>
        </p:nvSpPr>
        <p:spPr>
          <a:xfrm>
            <a:off x="1954314" y="1264077"/>
            <a:ext cx="119263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y(</a:t>
            </a:r>
            <a:r>
              <a:rPr sz="1400" dirty="0" err="1"/>
              <a:t>正解データ</a:t>
            </a:r>
            <a:r>
              <a:rPr sz="1400" dirty="0"/>
              <a:t>)</a:t>
            </a:r>
          </a:p>
        </p:txBody>
      </p:sp>
      <p:sp>
        <p:nvSpPr>
          <p:cNvPr id="11" name="x_train">
            <a:extLst>
              <a:ext uri="{FF2B5EF4-FFF2-40B4-BE49-F238E27FC236}">
                <a16:creationId xmlns:a16="http://schemas.microsoft.com/office/drawing/2014/main" id="{96300243-3345-C5D2-4E7C-01C603BCCA1D}"/>
              </a:ext>
            </a:extLst>
          </p:cNvPr>
          <p:cNvSpPr txBox="1"/>
          <p:nvPr/>
        </p:nvSpPr>
        <p:spPr>
          <a:xfrm>
            <a:off x="866893" y="1962841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x_train</a:t>
            </a:r>
            <a:endParaRPr sz="1600" dirty="0"/>
          </a:p>
        </p:txBody>
      </p:sp>
      <p:sp>
        <p:nvSpPr>
          <p:cNvPr id="12" name="y_train">
            <a:extLst>
              <a:ext uri="{FF2B5EF4-FFF2-40B4-BE49-F238E27FC236}">
                <a16:creationId xmlns:a16="http://schemas.microsoft.com/office/drawing/2014/main" id="{D4201FBC-FE9B-4092-6955-E0B881786ED5}"/>
              </a:ext>
            </a:extLst>
          </p:cNvPr>
          <p:cNvSpPr txBox="1"/>
          <p:nvPr/>
        </p:nvSpPr>
        <p:spPr>
          <a:xfrm>
            <a:off x="2082563" y="1962841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y_train</a:t>
            </a:r>
            <a:endParaRPr sz="1600" dirty="0"/>
          </a:p>
        </p:txBody>
      </p:sp>
      <p:sp>
        <p:nvSpPr>
          <p:cNvPr id="15" name="角丸四角形">
            <a:extLst>
              <a:ext uri="{FF2B5EF4-FFF2-40B4-BE49-F238E27FC236}">
                <a16:creationId xmlns:a16="http://schemas.microsoft.com/office/drawing/2014/main" id="{B9A4E1DA-5E40-1C2B-6649-399D25FCDD78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学習モデルの選定">
            <a:extLst>
              <a:ext uri="{FF2B5EF4-FFF2-40B4-BE49-F238E27FC236}">
                <a16:creationId xmlns:a16="http://schemas.microsoft.com/office/drawing/2014/main" id="{B6E4521B-12FE-BAD7-EAE9-18364AF18F76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7" name="学習">
            <a:extLst>
              <a:ext uri="{FF2B5EF4-FFF2-40B4-BE49-F238E27FC236}">
                <a16:creationId xmlns:a16="http://schemas.microsoft.com/office/drawing/2014/main" id="{2F399788-6649-8627-C5AF-F74AF0C7E867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8" name="矢印">
            <a:extLst>
              <a:ext uri="{FF2B5EF4-FFF2-40B4-BE49-F238E27FC236}">
                <a16:creationId xmlns:a16="http://schemas.microsoft.com/office/drawing/2014/main" id="{CA4D8809-0743-A278-ACE8-B735D31B9652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14E36294-94C6-0348-F643-B81FB80F11D3}"/>
              </a:ext>
            </a:extLst>
          </p:cNvPr>
          <p:cNvSpPr/>
          <p:nvPr/>
        </p:nvSpPr>
        <p:spPr>
          <a:xfrm>
            <a:off x="2964597" y="1949113"/>
            <a:ext cx="658601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36C211-AC40-A73F-ACB7-B85B710C8D58}"/>
              </a:ext>
            </a:extLst>
          </p:cNvPr>
          <p:cNvSpPr/>
          <p:nvPr/>
        </p:nvSpPr>
        <p:spPr>
          <a:xfrm>
            <a:off x="536378" y="1517993"/>
            <a:ext cx="2428219" cy="1440000"/>
          </a:xfrm>
          <a:prstGeom prst="rect">
            <a:avLst/>
          </a:prstGeom>
          <a:noFill/>
          <a:ln w="3492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角丸四角形">
            <a:extLst>
              <a:ext uri="{FF2B5EF4-FFF2-40B4-BE49-F238E27FC236}">
                <a16:creationId xmlns:a16="http://schemas.microsoft.com/office/drawing/2014/main" id="{A72191B2-BE49-70E5-0680-EB5B8B18198C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学習済み…">
            <a:extLst>
              <a:ext uri="{FF2B5EF4-FFF2-40B4-BE49-F238E27FC236}">
                <a16:creationId xmlns:a16="http://schemas.microsoft.com/office/drawing/2014/main" id="{5732AC3D-6931-1DD5-ED58-E9E3F09A7D56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23" name="矢印">
            <a:extLst>
              <a:ext uri="{FF2B5EF4-FFF2-40B4-BE49-F238E27FC236}">
                <a16:creationId xmlns:a16="http://schemas.microsoft.com/office/drawing/2014/main" id="{42F29D89-FFF6-A7CC-8AEE-7F75557158DB}"/>
              </a:ext>
            </a:extLst>
          </p:cNvPr>
          <p:cNvSpPr/>
          <p:nvPr/>
        </p:nvSpPr>
        <p:spPr>
          <a:xfrm>
            <a:off x="4673276" y="1974619"/>
            <a:ext cx="367357" cy="425239"/>
          </a:xfrm>
          <a:prstGeom prst="rightArrow">
            <a:avLst>
              <a:gd name="adj1" fmla="val 31663"/>
              <a:gd name="adj2" fmla="val 5540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09A84EC-7BB1-4C88-EC35-F243E299D1E6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ABBE85D-1A4C-DBEF-544C-1ECE134B456C}"/>
              </a:ext>
            </a:extLst>
          </p:cNvPr>
          <p:cNvSpPr txBox="1"/>
          <p:nvPr/>
        </p:nvSpPr>
        <p:spPr>
          <a:xfrm>
            <a:off x="6159339" y="1713036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AC791185-BE73-2FCD-E428-E4B59390FF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001CF3-D1EA-C4FA-2DA6-7350730CC0D9}"/>
              </a:ext>
            </a:extLst>
          </p:cNvPr>
          <p:cNvSpPr/>
          <p:nvPr/>
        </p:nvSpPr>
        <p:spPr>
          <a:xfrm>
            <a:off x="342900" y="1153409"/>
            <a:ext cx="2804048" cy="3420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9" name="x(特徴量データ)">
            <a:extLst>
              <a:ext uri="{FF2B5EF4-FFF2-40B4-BE49-F238E27FC236}">
                <a16:creationId xmlns:a16="http://schemas.microsoft.com/office/drawing/2014/main" id="{82010486-C446-3D8C-9EEB-B4899E6A946A}"/>
              </a:ext>
            </a:extLst>
          </p:cNvPr>
          <p:cNvSpPr txBox="1"/>
          <p:nvPr/>
        </p:nvSpPr>
        <p:spPr>
          <a:xfrm>
            <a:off x="536378" y="1270349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x(</a:t>
            </a:r>
            <a:r>
              <a:rPr sz="1400" dirty="0" err="1"/>
              <a:t>特徴量データ</a:t>
            </a:r>
            <a:r>
              <a:rPr sz="1400" dirty="0"/>
              <a:t>)</a:t>
            </a:r>
          </a:p>
        </p:txBody>
      </p:sp>
      <p:sp>
        <p:nvSpPr>
          <p:cNvPr id="30" name="y(正解データ)">
            <a:extLst>
              <a:ext uri="{FF2B5EF4-FFF2-40B4-BE49-F238E27FC236}">
                <a16:creationId xmlns:a16="http://schemas.microsoft.com/office/drawing/2014/main" id="{BD4E4AFF-30F9-0D61-61E1-843C0425C239}"/>
              </a:ext>
            </a:extLst>
          </p:cNvPr>
          <p:cNvSpPr txBox="1"/>
          <p:nvPr/>
        </p:nvSpPr>
        <p:spPr>
          <a:xfrm>
            <a:off x="1954314" y="1264077"/>
            <a:ext cx="119263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y(</a:t>
            </a:r>
            <a:r>
              <a:rPr sz="1400" dirty="0" err="1"/>
              <a:t>正解データ</a:t>
            </a:r>
            <a:r>
              <a:rPr sz="1400" dirty="0"/>
              <a:t>)</a:t>
            </a:r>
          </a:p>
        </p:txBody>
      </p:sp>
      <p:sp>
        <p:nvSpPr>
          <p:cNvPr id="31" name="四角形">
            <a:extLst>
              <a:ext uri="{FF2B5EF4-FFF2-40B4-BE49-F238E27FC236}">
                <a16:creationId xmlns:a16="http://schemas.microsoft.com/office/drawing/2014/main" id="{B8C9BFC9-1D98-BD8E-DA18-2E30375D5AD5}"/>
              </a:ext>
            </a:extLst>
          </p:cNvPr>
          <p:cNvSpPr/>
          <p:nvPr/>
        </p:nvSpPr>
        <p:spPr>
          <a:xfrm>
            <a:off x="706687" y="3458104"/>
            <a:ext cx="1064611" cy="76132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32" name="四角形">
            <a:extLst>
              <a:ext uri="{FF2B5EF4-FFF2-40B4-BE49-F238E27FC236}">
                <a16:creationId xmlns:a16="http://schemas.microsoft.com/office/drawing/2014/main" id="{ABD41748-14A9-5871-EECF-667315F86DC9}"/>
              </a:ext>
            </a:extLst>
          </p:cNvPr>
          <p:cNvSpPr/>
          <p:nvPr/>
        </p:nvSpPr>
        <p:spPr>
          <a:xfrm>
            <a:off x="2104197" y="3434275"/>
            <a:ext cx="715224" cy="76132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33" name="x_train">
            <a:extLst>
              <a:ext uri="{FF2B5EF4-FFF2-40B4-BE49-F238E27FC236}">
                <a16:creationId xmlns:a16="http://schemas.microsoft.com/office/drawing/2014/main" id="{53C4E13B-1339-04CF-71C2-5FB586F18528}"/>
              </a:ext>
            </a:extLst>
          </p:cNvPr>
          <p:cNvSpPr txBox="1"/>
          <p:nvPr/>
        </p:nvSpPr>
        <p:spPr>
          <a:xfrm>
            <a:off x="866893" y="1962841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x_train</a:t>
            </a:r>
            <a:endParaRPr sz="1600" dirty="0"/>
          </a:p>
        </p:txBody>
      </p:sp>
      <p:sp>
        <p:nvSpPr>
          <p:cNvPr id="34" name="y_train">
            <a:extLst>
              <a:ext uri="{FF2B5EF4-FFF2-40B4-BE49-F238E27FC236}">
                <a16:creationId xmlns:a16="http://schemas.microsoft.com/office/drawing/2014/main" id="{544107BB-B158-141F-8BBA-1252B7972A76}"/>
              </a:ext>
            </a:extLst>
          </p:cNvPr>
          <p:cNvSpPr txBox="1"/>
          <p:nvPr/>
        </p:nvSpPr>
        <p:spPr>
          <a:xfrm>
            <a:off x="2082563" y="1962841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y_train</a:t>
            </a:r>
            <a:endParaRPr sz="1600" dirty="0"/>
          </a:p>
        </p:txBody>
      </p:sp>
      <p:sp>
        <p:nvSpPr>
          <p:cNvPr id="35" name="y_test">
            <a:extLst>
              <a:ext uri="{FF2B5EF4-FFF2-40B4-BE49-F238E27FC236}">
                <a16:creationId xmlns:a16="http://schemas.microsoft.com/office/drawing/2014/main" id="{0F34E860-B384-0215-8E92-0A071436902D}"/>
              </a:ext>
            </a:extLst>
          </p:cNvPr>
          <p:cNvSpPr txBox="1"/>
          <p:nvPr/>
        </p:nvSpPr>
        <p:spPr>
          <a:xfrm>
            <a:off x="2085998" y="3642083"/>
            <a:ext cx="70371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y_test</a:t>
            </a:r>
            <a:endParaRPr sz="1600" dirty="0"/>
          </a:p>
        </p:txBody>
      </p:sp>
      <p:sp>
        <p:nvSpPr>
          <p:cNvPr id="36" name="x_test">
            <a:extLst>
              <a:ext uri="{FF2B5EF4-FFF2-40B4-BE49-F238E27FC236}">
                <a16:creationId xmlns:a16="http://schemas.microsoft.com/office/drawing/2014/main" id="{DDF590B5-381E-3ED0-1361-0275250DD1C3}"/>
              </a:ext>
            </a:extLst>
          </p:cNvPr>
          <p:cNvSpPr txBox="1"/>
          <p:nvPr/>
        </p:nvSpPr>
        <p:spPr>
          <a:xfrm>
            <a:off x="866375" y="3686641"/>
            <a:ext cx="702116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x_test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11707344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矢印">
            <a:extLst>
              <a:ext uri="{FF2B5EF4-FFF2-40B4-BE49-F238E27FC236}">
                <a16:creationId xmlns:a16="http://schemas.microsoft.com/office/drawing/2014/main" id="{2D1BFB41-7511-86FE-CD8E-32C2ECFB917E}"/>
              </a:ext>
            </a:extLst>
          </p:cNvPr>
          <p:cNvSpPr/>
          <p:nvPr/>
        </p:nvSpPr>
        <p:spPr>
          <a:xfrm rot="16200000">
            <a:off x="5261348" y="2693250"/>
            <a:ext cx="504000" cy="396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175521" y="80463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機械学習の流れ</a:t>
            </a:r>
            <a:r>
              <a:rPr lang="ja-JP" altLang="en-US" sz="2400"/>
              <a:t>のまとめ</a:t>
            </a:r>
            <a:endParaRPr sz="24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0"/>
            <a:ext cx="2804048" cy="3204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604977" y="746708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データ分割</a:t>
            </a:r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E1A508EF-0A45-4B17-C1FB-CA59E0F41A8A}"/>
              </a:ext>
            </a:extLst>
          </p:cNvPr>
          <p:cNvSpPr/>
          <p:nvPr/>
        </p:nvSpPr>
        <p:spPr>
          <a:xfrm>
            <a:off x="706687" y="1625376"/>
            <a:ext cx="1104281" cy="127614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18DD79AA-06BC-314D-9D08-2F7D2B632892}"/>
              </a:ext>
            </a:extLst>
          </p:cNvPr>
          <p:cNvSpPr/>
          <p:nvPr/>
        </p:nvSpPr>
        <p:spPr>
          <a:xfrm>
            <a:off x="2117686" y="1595189"/>
            <a:ext cx="715224" cy="1300778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7" name="x(特徴量データ)">
            <a:extLst>
              <a:ext uri="{FF2B5EF4-FFF2-40B4-BE49-F238E27FC236}">
                <a16:creationId xmlns:a16="http://schemas.microsoft.com/office/drawing/2014/main" id="{8443A3A5-985A-054C-11EB-A75EE2997AAA}"/>
              </a:ext>
            </a:extLst>
          </p:cNvPr>
          <p:cNvSpPr txBox="1"/>
          <p:nvPr/>
        </p:nvSpPr>
        <p:spPr>
          <a:xfrm>
            <a:off x="536378" y="1270349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x(</a:t>
            </a:r>
            <a:r>
              <a:rPr sz="1400" dirty="0" err="1"/>
              <a:t>特徴量データ</a:t>
            </a:r>
            <a:r>
              <a:rPr sz="1400" dirty="0"/>
              <a:t>)</a:t>
            </a:r>
          </a:p>
        </p:txBody>
      </p:sp>
      <p:sp>
        <p:nvSpPr>
          <p:cNvPr id="8" name="y(正解データ)">
            <a:extLst>
              <a:ext uri="{FF2B5EF4-FFF2-40B4-BE49-F238E27FC236}">
                <a16:creationId xmlns:a16="http://schemas.microsoft.com/office/drawing/2014/main" id="{9464AF04-270A-E307-B736-C24BD6A72646}"/>
              </a:ext>
            </a:extLst>
          </p:cNvPr>
          <p:cNvSpPr txBox="1"/>
          <p:nvPr/>
        </p:nvSpPr>
        <p:spPr>
          <a:xfrm>
            <a:off x="1954314" y="1264077"/>
            <a:ext cx="119263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y(</a:t>
            </a:r>
            <a:r>
              <a:rPr sz="1400" dirty="0" err="1"/>
              <a:t>正解データ</a:t>
            </a:r>
            <a:r>
              <a:rPr sz="1400" dirty="0"/>
              <a:t>)</a:t>
            </a:r>
          </a:p>
        </p:txBody>
      </p:sp>
      <p:sp>
        <p:nvSpPr>
          <p:cNvPr id="9" name="四角形">
            <a:extLst>
              <a:ext uri="{FF2B5EF4-FFF2-40B4-BE49-F238E27FC236}">
                <a16:creationId xmlns:a16="http://schemas.microsoft.com/office/drawing/2014/main" id="{C786A7A9-7F0D-3A50-CF77-CC3299B07A75}"/>
              </a:ext>
            </a:extLst>
          </p:cNvPr>
          <p:cNvSpPr/>
          <p:nvPr/>
        </p:nvSpPr>
        <p:spPr>
          <a:xfrm>
            <a:off x="720176" y="3421520"/>
            <a:ext cx="1064611" cy="76132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0" name="四角形">
            <a:extLst>
              <a:ext uri="{FF2B5EF4-FFF2-40B4-BE49-F238E27FC236}">
                <a16:creationId xmlns:a16="http://schemas.microsoft.com/office/drawing/2014/main" id="{6153F75D-D2B4-E497-1156-C161D9B03C79}"/>
              </a:ext>
            </a:extLst>
          </p:cNvPr>
          <p:cNvSpPr/>
          <p:nvPr/>
        </p:nvSpPr>
        <p:spPr>
          <a:xfrm>
            <a:off x="2117686" y="3397691"/>
            <a:ext cx="715224" cy="76132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1" name="x_train">
            <a:extLst>
              <a:ext uri="{FF2B5EF4-FFF2-40B4-BE49-F238E27FC236}">
                <a16:creationId xmlns:a16="http://schemas.microsoft.com/office/drawing/2014/main" id="{96300243-3345-C5D2-4E7C-01C603BCCA1D}"/>
              </a:ext>
            </a:extLst>
          </p:cNvPr>
          <p:cNvSpPr txBox="1"/>
          <p:nvPr/>
        </p:nvSpPr>
        <p:spPr>
          <a:xfrm>
            <a:off x="866893" y="1962841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x_train</a:t>
            </a:r>
            <a:endParaRPr sz="1600" dirty="0"/>
          </a:p>
        </p:txBody>
      </p:sp>
      <p:sp>
        <p:nvSpPr>
          <p:cNvPr id="12" name="y_train">
            <a:extLst>
              <a:ext uri="{FF2B5EF4-FFF2-40B4-BE49-F238E27FC236}">
                <a16:creationId xmlns:a16="http://schemas.microsoft.com/office/drawing/2014/main" id="{D4201FBC-FE9B-4092-6955-E0B881786ED5}"/>
              </a:ext>
            </a:extLst>
          </p:cNvPr>
          <p:cNvSpPr txBox="1"/>
          <p:nvPr/>
        </p:nvSpPr>
        <p:spPr>
          <a:xfrm>
            <a:off x="2082563" y="1962841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y_train</a:t>
            </a:r>
            <a:endParaRPr sz="1600" dirty="0"/>
          </a:p>
        </p:txBody>
      </p:sp>
      <p:sp>
        <p:nvSpPr>
          <p:cNvPr id="13" name="y_test">
            <a:extLst>
              <a:ext uri="{FF2B5EF4-FFF2-40B4-BE49-F238E27FC236}">
                <a16:creationId xmlns:a16="http://schemas.microsoft.com/office/drawing/2014/main" id="{EBB7B1BE-280E-9B45-65C5-E37A223B4748}"/>
              </a:ext>
            </a:extLst>
          </p:cNvPr>
          <p:cNvSpPr txBox="1"/>
          <p:nvPr/>
        </p:nvSpPr>
        <p:spPr>
          <a:xfrm>
            <a:off x="2099487" y="3605499"/>
            <a:ext cx="70371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y_test</a:t>
            </a:r>
            <a:endParaRPr sz="1600" dirty="0"/>
          </a:p>
        </p:txBody>
      </p:sp>
      <p:sp>
        <p:nvSpPr>
          <p:cNvPr id="14" name="x_test">
            <a:extLst>
              <a:ext uri="{FF2B5EF4-FFF2-40B4-BE49-F238E27FC236}">
                <a16:creationId xmlns:a16="http://schemas.microsoft.com/office/drawing/2014/main" id="{48BE39E3-2B68-C097-C657-DB1F76881ADF}"/>
              </a:ext>
            </a:extLst>
          </p:cNvPr>
          <p:cNvSpPr txBox="1"/>
          <p:nvPr/>
        </p:nvSpPr>
        <p:spPr>
          <a:xfrm>
            <a:off x="879864" y="3650057"/>
            <a:ext cx="702116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x_test</a:t>
            </a:r>
            <a:endParaRPr sz="1600" dirty="0"/>
          </a:p>
        </p:txBody>
      </p:sp>
      <p:sp>
        <p:nvSpPr>
          <p:cNvPr id="15" name="角丸四角形">
            <a:extLst>
              <a:ext uri="{FF2B5EF4-FFF2-40B4-BE49-F238E27FC236}">
                <a16:creationId xmlns:a16="http://schemas.microsoft.com/office/drawing/2014/main" id="{B9A4E1DA-5E40-1C2B-6649-399D25FCDD78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学習モデルの選定">
            <a:extLst>
              <a:ext uri="{FF2B5EF4-FFF2-40B4-BE49-F238E27FC236}">
                <a16:creationId xmlns:a16="http://schemas.microsoft.com/office/drawing/2014/main" id="{B6E4521B-12FE-BAD7-EAE9-18364AF18F76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7" name="学習">
            <a:extLst>
              <a:ext uri="{FF2B5EF4-FFF2-40B4-BE49-F238E27FC236}">
                <a16:creationId xmlns:a16="http://schemas.microsoft.com/office/drawing/2014/main" id="{2F399788-6649-8627-C5AF-F74AF0C7E867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8" name="矢印">
            <a:extLst>
              <a:ext uri="{FF2B5EF4-FFF2-40B4-BE49-F238E27FC236}">
                <a16:creationId xmlns:a16="http://schemas.microsoft.com/office/drawing/2014/main" id="{CA4D8809-0743-A278-ACE8-B735D31B9652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14E36294-94C6-0348-F643-B81FB80F11D3}"/>
              </a:ext>
            </a:extLst>
          </p:cNvPr>
          <p:cNvSpPr/>
          <p:nvPr/>
        </p:nvSpPr>
        <p:spPr>
          <a:xfrm>
            <a:off x="2964597" y="1949113"/>
            <a:ext cx="658601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36C211-AC40-A73F-ACB7-B85B710C8D58}"/>
              </a:ext>
            </a:extLst>
          </p:cNvPr>
          <p:cNvSpPr/>
          <p:nvPr/>
        </p:nvSpPr>
        <p:spPr>
          <a:xfrm>
            <a:off x="536378" y="1517993"/>
            <a:ext cx="2428219" cy="1440000"/>
          </a:xfrm>
          <a:prstGeom prst="rect">
            <a:avLst/>
          </a:prstGeom>
          <a:noFill/>
          <a:ln w="3492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角丸四角形">
            <a:extLst>
              <a:ext uri="{FF2B5EF4-FFF2-40B4-BE49-F238E27FC236}">
                <a16:creationId xmlns:a16="http://schemas.microsoft.com/office/drawing/2014/main" id="{A72191B2-BE49-70E5-0680-EB5B8B18198C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学習済み…">
            <a:extLst>
              <a:ext uri="{FF2B5EF4-FFF2-40B4-BE49-F238E27FC236}">
                <a16:creationId xmlns:a16="http://schemas.microsoft.com/office/drawing/2014/main" id="{5732AC3D-6931-1DD5-ED58-E9E3F09A7D56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23" name="矢印">
            <a:extLst>
              <a:ext uri="{FF2B5EF4-FFF2-40B4-BE49-F238E27FC236}">
                <a16:creationId xmlns:a16="http://schemas.microsoft.com/office/drawing/2014/main" id="{42F29D89-FFF6-A7CC-8AEE-7F75557158DB}"/>
              </a:ext>
            </a:extLst>
          </p:cNvPr>
          <p:cNvSpPr/>
          <p:nvPr/>
        </p:nvSpPr>
        <p:spPr>
          <a:xfrm>
            <a:off x="4673276" y="1974619"/>
            <a:ext cx="367357" cy="425239"/>
          </a:xfrm>
          <a:prstGeom prst="rightArrow">
            <a:avLst>
              <a:gd name="adj1" fmla="val 31663"/>
              <a:gd name="adj2" fmla="val 5540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975FA7-D819-4419-47AB-FF52A54A49CC}"/>
              </a:ext>
            </a:extLst>
          </p:cNvPr>
          <p:cNvSpPr/>
          <p:nvPr/>
        </p:nvSpPr>
        <p:spPr>
          <a:xfrm>
            <a:off x="536379" y="3385866"/>
            <a:ext cx="1288672" cy="777491"/>
          </a:xfrm>
          <a:prstGeom prst="rect">
            <a:avLst/>
          </a:prstGeom>
          <a:noFill/>
          <a:ln w="3492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8" name="矢印">
            <a:extLst>
              <a:ext uri="{FF2B5EF4-FFF2-40B4-BE49-F238E27FC236}">
                <a16:creationId xmlns:a16="http://schemas.microsoft.com/office/drawing/2014/main" id="{5C82BF32-7947-7805-25A4-3D0A1ABAB491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AFF106-84DE-B802-E7F3-A58A51D376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15</a:t>
            </a:fld>
            <a:endParaRPr lang="ja-JP" altLang="en-US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9AB7AC68-A115-6DB9-B34D-DA1EA62802B0}"/>
              </a:ext>
            </a:extLst>
          </p:cNvPr>
          <p:cNvCxnSpPr/>
          <p:nvPr/>
        </p:nvCxnSpPr>
        <p:spPr>
          <a:xfrm>
            <a:off x="1227802" y="3154680"/>
            <a:ext cx="4356000" cy="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8386547-D48E-4ED1-56A8-D471EB64BA3D}"/>
              </a:ext>
            </a:extLst>
          </p:cNvPr>
          <p:cNvCxnSpPr>
            <a:cxnSpLocks/>
          </p:cNvCxnSpPr>
          <p:nvPr/>
        </p:nvCxnSpPr>
        <p:spPr>
          <a:xfrm flipV="1">
            <a:off x="1271474" y="3131820"/>
            <a:ext cx="0" cy="26677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7BE570D-B9CD-BBA8-F3DE-E3C1E0D92260}"/>
              </a:ext>
            </a:extLst>
          </p:cNvPr>
          <p:cNvSpPr txBox="1"/>
          <p:nvPr/>
        </p:nvSpPr>
        <p:spPr>
          <a:xfrm>
            <a:off x="366792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6045D0E-DEAD-7521-9F1E-8D5897E929C7}"/>
              </a:ext>
            </a:extLst>
          </p:cNvPr>
          <p:cNvSpPr txBox="1"/>
          <p:nvPr/>
        </p:nvSpPr>
        <p:spPr>
          <a:xfrm>
            <a:off x="5680078" y="261814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33" name="角丸四角形">
            <a:extLst>
              <a:ext uri="{FF2B5EF4-FFF2-40B4-BE49-F238E27FC236}">
                <a16:creationId xmlns:a16="http://schemas.microsoft.com/office/drawing/2014/main" id="{12BCDF47-3F7E-8927-7940-AA2341AC8022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8" name="正解の予測">
            <a:extLst>
              <a:ext uri="{FF2B5EF4-FFF2-40B4-BE49-F238E27FC236}">
                <a16:creationId xmlns:a16="http://schemas.microsoft.com/office/drawing/2014/main" id="{B89F3704-CF48-4BDE-82C0-81FF6D59836E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</p:spTree>
    <p:extLst>
      <p:ext uri="{BB962C8B-B14F-4D97-AF65-F5344CB8AC3E}">
        <p14:creationId xmlns:p14="http://schemas.microsoft.com/office/powerpoint/2010/main" val="27732163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矢印">
            <a:extLst>
              <a:ext uri="{FF2B5EF4-FFF2-40B4-BE49-F238E27FC236}">
                <a16:creationId xmlns:a16="http://schemas.microsoft.com/office/drawing/2014/main" id="{2D1BFB41-7511-86FE-CD8E-32C2ECFB917E}"/>
              </a:ext>
            </a:extLst>
          </p:cNvPr>
          <p:cNvSpPr/>
          <p:nvPr/>
        </p:nvSpPr>
        <p:spPr>
          <a:xfrm rot="16200000">
            <a:off x="5270492" y="2693250"/>
            <a:ext cx="504000" cy="396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175521" y="80463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機械学習の流れ</a:t>
            </a:r>
            <a:r>
              <a:rPr lang="ja-JP" altLang="en-US" sz="2400"/>
              <a:t>のまとめ</a:t>
            </a:r>
            <a:endParaRPr sz="24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0"/>
            <a:ext cx="2804048" cy="3204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604977" y="746708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データ分割</a:t>
            </a:r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E1A508EF-0A45-4B17-C1FB-CA59E0F41A8A}"/>
              </a:ext>
            </a:extLst>
          </p:cNvPr>
          <p:cNvSpPr/>
          <p:nvPr/>
        </p:nvSpPr>
        <p:spPr>
          <a:xfrm>
            <a:off x="706687" y="1625376"/>
            <a:ext cx="1104281" cy="127614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18DD79AA-06BC-314D-9D08-2F7D2B632892}"/>
              </a:ext>
            </a:extLst>
          </p:cNvPr>
          <p:cNvSpPr/>
          <p:nvPr/>
        </p:nvSpPr>
        <p:spPr>
          <a:xfrm>
            <a:off x="2117686" y="1595189"/>
            <a:ext cx="715224" cy="1300778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7" name="x(特徴量データ)">
            <a:extLst>
              <a:ext uri="{FF2B5EF4-FFF2-40B4-BE49-F238E27FC236}">
                <a16:creationId xmlns:a16="http://schemas.microsoft.com/office/drawing/2014/main" id="{8443A3A5-985A-054C-11EB-A75EE2997AAA}"/>
              </a:ext>
            </a:extLst>
          </p:cNvPr>
          <p:cNvSpPr txBox="1"/>
          <p:nvPr/>
        </p:nvSpPr>
        <p:spPr>
          <a:xfrm>
            <a:off x="536378" y="1270349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x(</a:t>
            </a:r>
            <a:r>
              <a:rPr sz="1400" dirty="0" err="1"/>
              <a:t>特徴量データ</a:t>
            </a:r>
            <a:r>
              <a:rPr sz="1400" dirty="0"/>
              <a:t>)</a:t>
            </a:r>
          </a:p>
        </p:txBody>
      </p:sp>
      <p:sp>
        <p:nvSpPr>
          <p:cNvPr id="8" name="y(正解データ)">
            <a:extLst>
              <a:ext uri="{FF2B5EF4-FFF2-40B4-BE49-F238E27FC236}">
                <a16:creationId xmlns:a16="http://schemas.microsoft.com/office/drawing/2014/main" id="{9464AF04-270A-E307-B736-C24BD6A72646}"/>
              </a:ext>
            </a:extLst>
          </p:cNvPr>
          <p:cNvSpPr txBox="1"/>
          <p:nvPr/>
        </p:nvSpPr>
        <p:spPr>
          <a:xfrm>
            <a:off x="1954314" y="1264077"/>
            <a:ext cx="119263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y(</a:t>
            </a:r>
            <a:r>
              <a:rPr sz="1400" dirty="0" err="1"/>
              <a:t>正解データ</a:t>
            </a:r>
            <a:r>
              <a:rPr sz="1400" dirty="0"/>
              <a:t>)</a:t>
            </a:r>
          </a:p>
        </p:txBody>
      </p:sp>
      <p:sp>
        <p:nvSpPr>
          <p:cNvPr id="9" name="四角形">
            <a:extLst>
              <a:ext uri="{FF2B5EF4-FFF2-40B4-BE49-F238E27FC236}">
                <a16:creationId xmlns:a16="http://schemas.microsoft.com/office/drawing/2014/main" id="{C786A7A9-7F0D-3A50-CF77-CC3299B07A75}"/>
              </a:ext>
            </a:extLst>
          </p:cNvPr>
          <p:cNvSpPr/>
          <p:nvPr/>
        </p:nvSpPr>
        <p:spPr>
          <a:xfrm>
            <a:off x="720176" y="3421520"/>
            <a:ext cx="1064611" cy="76132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0" name="四角形">
            <a:extLst>
              <a:ext uri="{FF2B5EF4-FFF2-40B4-BE49-F238E27FC236}">
                <a16:creationId xmlns:a16="http://schemas.microsoft.com/office/drawing/2014/main" id="{6153F75D-D2B4-E497-1156-C161D9B03C79}"/>
              </a:ext>
            </a:extLst>
          </p:cNvPr>
          <p:cNvSpPr/>
          <p:nvPr/>
        </p:nvSpPr>
        <p:spPr>
          <a:xfrm>
            <a:off x="2117686" y="3397691"/>
            <a:ext cx="715224" cy="76132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1" name="x_train">
            <a:extLst>
              <a:ext uri="{FF2B5EF4-FFF2-40B4-BE49-F238E27FC236}">
                <a16:creationId xmlns:a16="http://schemas.microsoft.com/office/drawing/2014/main" id="{96300243-3345-C5D2-4E7C-01C603BCCA1D}"/>
              </a:ext>
            </a:extLst>
          </p:cNvPr>
          <p:cNvSpPr txBox="1"/>
          <p:nvPr/>
        </p:nvSpPr>
        <p:spPr>
          <a:xfrm>
            <a:off x="866893" y="1962841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x_train</a:t>
            </a:r>
            <a:endParaRPr sz="1600" dirty="0"/>
          </a:p>
        </p:txBody>
      </p:sp>
      <p:sp>
        <p:nvSpPr>
          <p:cNvPr id="12" name="y_train">
            <a:extLst>
              <a:ext uri="{FF2B5EF4-FFF2-40B4-BE49-F238E27FC236}">
                <a16:creationId xmlns:a16="http://schemas.microsoft.com/office/drawing/2014/main" id="{D4201FBC-FE9B-4092-6955-E0B881786ED5}"/>
              </a:ext>
            </a:extLst>
          </p:cNvPr>
          <p:cNvSpPr txBox="1"/>
          <p:nvPr/>
        </p:nvSpPr>
        <p:spPr>
          <a:xfrm>
            <a:off x="2082563" y="1962841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y_train</a:t>
            </a:r>
            <a:endParaRPr sz="1600" dirty="0"/>
          </a:p>
        </p:txBody>
      </p:sp>
      <p:sp>
        <p:nvSpPr>
          <p:cNvPr id="13" name="y_test">
            <a:extLst>
              <a:ext uri="{FF2B5EF4-FFF2-40B4-BE49-F238E27FC236}">
                <a16:creationId xmlns:a16="http://schemas.microsoft.com/office/drawing/2014/main" id="{EBB7B1BE-280E-9B45-65C5-E37A223B4748}"/>
              </a:ext>
            </a:extLst>
          </p:cNvPr>
          <p:cNvSpPr txBox="1"/>
          <p:nvPr/>
        </p:nvSpPr>
        <p:spPr>
          <a:xfrm>
            <a:off x="2099487" y="3605499"/>
            <a:ext cx="70371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y_test</a:t>
            </a:r>
            <a:endParaRPr sz="1600" dirty="0"/>
          </a:p>
        </p:txBody>
      </p:sp>
      <p:sp>
        <p:nvSpPr>
          <p:cNvPr id="14" name="x_test">
            <a:extLst>
              <a:ext uri="{FF2B5EF4-FFF2-40B4-BE49-F238E27FC236}">
                <a16:creationId xmlns:a16="http://schemas.microsoft.com/office/drawing/2014/main" id="{48BE39E3-2B68-C097-C657-DB1F76881ADF}"/>
              </a:ext>
            </a:extLst>
          </p:cNvPr>
          <p:cNvSpPr txBox="1"/>
          <p:nvPr/>
        </p:nvSpPr>
        <p:spPr>
          <a:xfrm>
            <a:off x="879864" y="3650057"/>
            <a:ext cx="702116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x_test</a:t>
            </a:r>
            <a:endParaRPr sz="1600" dirty="0"/>
          </a:p>
        </p:txBody>
      </p:sp>
      <p:sp>
        <p:nvSpPr>
          <p:cNvPr id="15" name="角丸四角形">
            <a:extLst>
              <a:ext uri="{FF2B5EF4-FFF2-40B4-BE49-F238E27FC236}">
                <a16:creationId xmlns:a16="http://schemas.microsoft.com/office/drawing/2014/main" id="{B9A4E1DA-5E40-1C2B-6649-399D25FCDD78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学習モデルの選定">
            <a:extLst>
              <a:ext uri="{FF2B5EF4-FFF2-40B4-BE49-F238E27FC236}">
                <a16:creationId xmlns:a16="http://schemas.microsoft.com/office/drawing/2014/main" id="{B6E4521B-12FE-BAD7-EAE9-18364AF18F76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7" name="学習">
            <a:extLst>
              <a:ext uri="{FF2B5EF4-FFF2-40B4-BE49-F238E27FC236}">
                <a16:creationId xmlns:a16="http://schemas.microsoft.com/office/drawing/2014/main" id="{2F399788-6649-8627-C5AF-F74AF0C7E867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8" name="矢印">
            <a:extLst>
              <a:ext uri="{FF2B5EF4-FFF2-40B4-BE49-F238E27FC236}">
                <a16:creationId xmlns:a16="http://schemas.microsoft.com/office/drawing/2014/main" id="{CA4D8809-0743-A278-ACE8-B735D31B9652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14E36294-94C6-0348-F643-B81FB80F11D3}"/>
              </a:ext>
            </a:extLst>
          </p:cNvPr>
          <p:cNvSpPr/>
          <p:nvPr/>
        </p:nvSpPr>
        <p:spPr>
          <a:xfrm>
            <a:off x="2964597" y="1949113"/>
            <a:ext cx="658601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36C211-AC40-A73F-ACB7-B85B710C8D58}"/>
              </a:ext>
            </a:extLst>
          </p:cNvPr>
          <p:cNvSpPr/>
          <p:nvPr/>
        </p:nvSpPr>
        <p:spPr>
          <a:xfrm>
            <a:off x="536378" y="1517993"/>
            <a:ext cx="2428219" cy="1440000"/>
          </a:xfrm>
          <a:prstGeom prst="rect">
            <a:avLst/>
          </a:prstGeom>
          <a:noFill/>
          <a:ln w="3492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角丸四角形">
            <a:extLst>
              <a:ext uri="{FF2B5EF4-FFF2-40B4-BE49-F238E27FC236}">
                <a16:creationId xmlns:a16="http://schemas.microsoft.com/office/drawing/2014/main" id="{A72191B2-BE49-70E5-0680-EB5B8B18198C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学習済み…">
            <a:extLst>
              <a:ext uri="{FF2B5EF4-FFF2-40B4-BE49-F238E27FC236}">
                <a16:creationId xmlns:a16="http://schemas.microsoft.com/office/drawing/2014/main" id="{5732AC3D-6931-1DD5-ED58-E9E3F09A7D56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23" name="矢印">
            <a:extLst>
              <a:ext uri="{FF2B5EF4-FFF2-40B4-BE49-F238E27FC236}">
                <a16:creationId xmlns:a16="http://schemas.microsoft.com/office/drawing/2014/main" id="{42F29D89-FFF6-A7CC-8AEE-7F75557158DB}"/>
              </a:ext>
            </a:extLst>
          </p:cNvPr>
          <p:cNvSpPr/>
          <p:nvPr/>
        </p:nvSpPr>
        <p:spPr>
          <a:xfrm>
            <a:off x="4673276" y="1974619"/>
            <a:ext cx="367357" cy="425239"/>
          </a:xfrm>
          <a:prstGeom prst="rightArrow">
            <a:avLst>
              <a:gd name="adj1" fmla="val 31663"/>
              <a:gd name="adj2" fmla="val 5540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975FA7-D819-4419-47AB-FF52A54A49CC}"/>
              </a:ext>
            </a:extLst>
          </p:cNvPr>
          <p:cNvSpPr/>
          <p:nvPr/>
        </p:nvSpPr>
        <p:spPr>
          <a:xfrm>
            <a:off x="536379" y="3385866"/>
            <a:ext cx="1288672" cy="777491"/>
          </a:xfrm>
          <a:prstGeom prst="rect">
            <a:avLst/>
          </a:prstGeom>
          <a:noFill/>
          <a:ln w="3492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EA99C611-2468-4056-CD83-37311EC710A7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の予測">
            <a:extLst>
              <a:ext uri="{FF2B5EF4-FFF2-40B4-BE49-F238E27FC236}">
                <a16:creationId xmlns:a16="http://schemas.microsoft.com/office/drawing/2014/main" id="{ABCA7142-21B6-16C3-D473-ED3340625348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8" name="矢印">
            <a:extLst>
              <a:ext uri="{FF2B5EF4-FFF2-40B4-BE49-F238E27FC236}">
                <a16:creationId xmlns:a16="http://schemas.microsoft.com/office/drawing/2014/main" id="{5C82BF32-7947-7805-25A4-3D0A1ABAB491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0AD7E68-EA68-129A-0546-7EC4BE79927E}"/>
              </a:ext>
            </a:extLst>
          </p:cNvPr>
          <p:cNvSpPr/>
          <p:nvPr/>
        </p:nvSpPr>
        <p:spPr>
          <a:xfrm>
            <a:off x="2031026" y="3385866"/>
            <a:ext cx="933571" cy="805992"/>
          </a:xfrm>
          <a:prstGeom prst="rect">
            <a:avLst/>
          </a:prstGeom>
          <a:noFill/>
          <a:ln w="3492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0" name="矢印">
            <a:extLst>
              <a:ext uri="{FF2B5EF4-FFF2-40B4-BE49-F238E27FC236}">
                <a16:creationId xmlns:a16="http://schemas.microsoft.com/office/drawing/2014/main" id="{6E14EE7E-B237-9C14-A963-6CFED98D5B6C}"/>
              </a:ext>
            </a:extLst>
          </p:cNvPr>
          <p:cNvSpPr/>
          <p:nvPr/>
        </p:nvSpPr>
        <p:spPr>
          <a:xfrm rot="5400000">
            <a:off x="7127870" y="2674992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1" name="角丸四角形">
            <a:extLst>
              <a:ext uri="{FF2B5EF4-FFF2-40B4-BE49-F238E27FC236}">
                <a16:creationId xmlns:a16="http://schemas.microsoft.com/office/drawing/2014/main" id="{71B50671-2267-1FF6-180E-ADE5A90CA073}"/>
              </a:ext>
            </a:extLst>
          </p:cNvPr>
          <p:cNvSpPr/>
          <p:nvPr/>
        </p:nvSpPr>
        <p:spPr>
          <a:xfrm>
            <a:off x="6474779" y="3362394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2" name="正解との比較・評価">
            <a:extLst>
              <a:ext uri="{FF2B5EF4-FFF2-40B4-BE49-F238E27FC236}">
                <a16:creationId xmlns:a16="http://schemas.microsoft.com/office/drawing/2014/main" id="{924F87CD-9610-3569-80BF-A9F99BF1D0AC}"/>
              </a:ext>
            </a:extLst>
          </p:cNvPr>
          <p:cNvSpPr txBox="1"/>
          <p:nvPr/>
        </p:nvSpPr>
        <p:spPr>
          <a:xfrm>
            <a:off x="6521163" y="3550069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正解との比較・評価</a:t>
            </a:r>
          </a:p>
        </p:txBody>
      </p:sp>
      <p:sp>
        <p:nvSpPr>
          <p:cNvPr id="34" name="矢印">
            <a:extLst>
              <a:ext uri="{FF2B5EF4-FFF2-40B4-BE49-F238E27FC236}">
                <a16:creationId xmlns:a16="http://schemas.microsoft.com/office/drawing/2014/main" id="{6BC1ABAD-5B2E-BB43-0595-47BB223C91D5}"/>
              </a:ext>
            </a:extLst>
          </p:cNvPr>
          <p:cNvSpPr/>
          <p:nvPr/>
        </p:nvSpPr>
        <p:spPr>
          <a:xfrm>
            <a:off x="2964597" y="3515569"/>
            <a:ext cx="3454796" cy="38170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851FEFB-FDE7-56AF-18A5-B79332F3B2A0}"/>
              </a:ext>
            </a:extLst>
          </p:cNvPr>
          <p:cNvSpPr txBox="1"/>
          <p:nvPr/>
        </p:nvSpPr>
        <p:spPr>
          <a:xfrm>
            <a:off x="6141250" y="4145171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STEP6: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AFF106-84DE-B802-E7F3-A58A51D376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16</a:t>
            </a:fld>
            <a:endParaRPr lang="ja-JP" altLang="en-US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9AB7AC68-A115-6DB9-B34D-DA1EA62802B0}"/>
              </a:ext>
            </a:extLst>
          </p:cNvPr>
          <p:cNvCxnSpPr/>
          <p:nvPr/>
        </p:nvCxnSpPr>
        <p:spPr>
          <a:xfrm>
            <a:off x="1227802" y="3154680"/>
            <a:ext cx="4356000" cy="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8386547-D48E-4ED1-56A8-D471EB64BA3D}"/>
              </a:ext>
            </a:extLst>
          </p:cNvPr>
          <p:cNvCxnSpPr>
            <a:cxnSpLocks/>
          </p:cNvCxnSpPr>
          <p:nvPr/>
        </p:nvCxnSpPr>
        <p:spPr>
          <a:xfrm flipV="1">
            <a:off x="1271474" y="3131820"/>
            <a:ext cx="0" cy="26677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7BE570D-B9CD-BBA8-F3DE-E3C1E0D92260}"/>
              </a:ext>
            </a:extLst>
          </p:cNvPr>
          <p:cNvSpPr txBox="1"/>
          <p:nvPr/>
        </p:nvSpPr>
        <p:spPr>
          <a:xfrm>
            <a:off x="366792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6045D0E-DEAD-7521-9F1E-8D5897E929C7}"/>
              </a:ext>
            </a:extLst>
          </p:cNvPr>
          <p:cNvSpPr txBox="1"/>
          <p:nvPr/>
        </p:nvSpPr>
        <p:spPr>
          <a:xfrm>
            <a:off x="5680078" y="261814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</p:spTree>
    <p:extLst>
      <p:ext uri="{BB962C8B-B14F-4D97-AF65-F5344CB8AC3E}">
        <p14:creationId xmlns:p14="http://schemas.microsoft.com/office/powerpoint/2010/main" val="7714326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矢印">
            <a:extLst>
              <a:ext uri="{FF2B5EF4-FFF2-40B4-BE49-F238E27FC236}">
                <a16:creationId xmlns:a16="http://schemas.microsoft.com/office/drawing/2014/main" id="{2D1BFB41-7511-86FE-CD8E-32C2ECFB917E}"/>
              </a:ext>
            </a:extLst>
          </p:cNvPr>
          <p:cNvSpPr/>
          <p:nvPr/>
        </p:nvSpPr>
        <p:spPr>
          <a:xfrm rot="16200000">
            <a:off x="5270492" y="2693250"/>
            <a:ext cx="504000" cy="396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175521" y="80463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機械学習の流れ</a:t>
            </a:r>
            <a:r>
              <a:rPr lang="ja-JP" altLang="en-US" sz="2400"/>
              <a:t>のまとめ</a:t>
            </a:r>
            <a:endParaRPr sz="24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0"/>
            <a:ext cx="2804048" cy="3204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604977" y="746708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データ分割</a:t>
            </a:r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E1A508EF-0A45-4B17-C1FB-CA59E0F41A8A}"/>
              </a:ext>
            </a:extLst>
          </p:cNvPr>
          <p:cNvSpPr/>
          <p:nvPr/>
        </p:nvSpPr>
        <p:spPr>
          <a:xfrm>
            <a:off x="706687" y="1625376"/>
            <a:ext cx="1104281" cy="127614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18DD79AA-06BC-314D-9D08-2F7D2B632892}"/>
              </a:ext>
            </a:extLst>
          </p:cNvPr>
          <p:cNvSpPr/>
          <p:nvPr/>
        </p:nvSpPr>
        <p:spPr>
          <a:xfrm>
            <a:off x="2117686" y="1595189"/>
            <a:ext cx="715224" cy="1300778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7" name="x(特徴量データ)">
            <a:extLst>
              <a:ext uri="{FF2B5EF4-FFF2-40B4-BE49-F238E27FC236}">
                <a16:creationId xmlns:a16="http://schemas.microsoft.com/office/drawing/2014/main" id="{8443A3A5-985A-054C-11EB-A75EE2997AAA}"/>
              </a:ext>
            </a:extLst>
          </p:cNvPr>
          <p:cNvSpPr txBox="1"/>
          <p:nvPr/>
        </p:nvSpPr>
        <p:spPr>
          <a:xfrm>
            <a:off x="536378" y="1270349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x(</a:t>
            </a:r>
            <a:r>
              <a:rPr sz="1400" dirty="0" err="1"/>
              <a:t>特徴量データ</a:t>
            </a:r>
            <a:r>
              <a:rPr sz="1400" dirty="0"/>
              <a:t>)</a:t>
            </a:r>
          </a:p>
        </p:txBody>
      </p:sp>
      <p:sp>
        <p:nvSpPr>
          <p:cNvPr id="8" name="y(正解データ)">
            <a:extLst>
              <a:ext uri="{FF2B5EF4-FFF2-40B4-BE49-F238E27FC236}">
                <a16:creationId xmlns:a16="http://schemas.microsoft.com/office/drawing/2014/main" id="{9464AF04-270A-E307-B736-C24BD6A72646}"/>
              </a:ext>
            </a:extLst>
          </p:cNvPr>
          <p:cNvSpPr txBox="1"/>
          <p:nvPr/>
        </p:nvSpPr>
        <p:spPr>
          <a:xfrm>
            <a:off x="1954314" y="1264077"/>
            <a:ext cx="119263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y(</a:t>
            </a:r>
            <a:r>
              <a:rPr sz="1400" dirty="0" err="1"/>
              <a:t>正解データ</a:t>
            </a:r>
            <a:r>
              <a:rPr sz="1400" dirty="0"/>
              <a:t>)</a:t>
            </a:r>
          </a:p>
        </p:txBody>
      </p:sp>
      <p:sp>
        <p:nvSpPr>
          <p:cNvPr id="9" name="四角形">
            <a:extLst>
              <a:ext uri="{FF2B5EF4-FFF2-40B4-BE49-F238E27FC236}">
                <a16:creationId xmlns:a16="http://schemas.microsoft.com/office/drawing/2014/main" id="{C786A7A9-7F0D-3A50-CF77-CC3299B07A75}"/>
              </a:ext>
            </a:extLst>
          </p:cNvPr>
          <p:cNvSpPr/>
          <p:nvPr/>
        </p:nvSpPr>
        <p:spPr>
          <a:xfrm>
            <a:off x="720176" y="3421520"/>
            <a:ext cx="1064611" cy="76132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0" name="四角形">
            <a:extLst>
              <a:ext uri="{FF2B5EF4-FFF2-40B4-BE49-F238E27FC236}">
                <a16:creationId xmlns:a16="http://schemas.microsoft.com/office/drawing/2014/main" id="{6153F75D-D2B4-E497-1156-C161D9B03C79}"/>
              </a:ext>
            </a:extLst>
          </p:cNvPr>
          <p:cNvSpPr/>
          <p:nvPr/>
        </p:nvSpPr>
        <p:spPr>
          <a:xfrm>
            <a:off x="2117686" y="3397691"/>
            <a:ext cx="715224" cy="76132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1" name="x_train">
            <a:extLst>
              <a:ext uri="{FF2B5EF4-FFF2-40B4-BE49-F238E27FC236}">
                <a16:creationId xmlns:a16="http://schemas.microsoft.com/office/drawing/2014/main" id="{96300243-3345-C5D2-4E7C-01C603BCCA1D}"/>
              </a:ext>
            </a:extLst>
          </p:cNvPr>
          <p:cNvSpPr txBox="1"/>
          <p:nvPr/>
        </p:nvSpPr>
        <p:spPr>
          <a:xfrm>
            <a:off x="866893" y="1962841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x_train</a:t>
            </a:r>
            <a:endParaRPr sz="1600" dirty="0"/>
          </a:p>
        </p:txBody>
      </p:sp>
      <p:sp>
        <p:nvSpPr>
          <p:cNvPr id="12" name="y_train">
            <a:extLst>
              <a:ext uri="{FF2B5EF4-FFF2-40B4-BE49-F238E27FC236}">
                <a16:creationId xmlns:a16="http://schemas.microsoft.com/office/drawing/2014/main" id="{D4201FBC-FE9B-4092-6955-E0B881786ED5}"/>
              </a:ext>
            </a:extLst>
          </p:cNvPr>
          <p:cNvSpPr txBox="1"/>
          <p:nvPr/>
        </p:nvSpPr>
        <p:spPr>
          <a:xfrm>
            <a:off x="2082563" y="1962841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y_train</a:t>
            </a:r>
            <a:endParaRPr sz="1600" dirty="0"/>
          </a:p>
        </p:txBody>
      </p:sp>
      <p:sp>
        <p:nvSpPr>
          <p:cNvPr id="13" name="y_test">
            <a:extLst>
              <a:ext uri="{FF2B5EF4-FFF2-40B4-BE49-F238E27FC236}">
                <a16:creationId xmlns:a16="http://schemas.microsoft.com/office/drawing/2014/main" id="{EBB7B1BE-280E-9B45-65C5-E37A223B4748}"/>
              </a:ext>
            </a:extLst>
          </p:cNvPr>
          <p:cNvSpPr txBox="1"/>
          <p:nvPr/>
        </p:nvSpPr>
        <p:spPr>
          <a:xfrm>
            <a:off x="2099487" y="3605499"/>
            <a:ext cx="70371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y_test</a:t>
            </a:r>
            <a:endParaRPr sz="1600" dirty="0"/>
          </a:p>
        </p:txBody>
      </p:sp>
      <p:sp>
        <p:nvSpPr>
          <p:cNvPr id="14" name="x_test">
            <a:extLst>
              <a:ext uri="{FF2B5EF4-FFF2-40B4-BE49-F238E27FC236}">
                <a16:creationId xmlns:a16="http://schemas.microsoft.com/office/drawing/2014/main" id="{48BE39E3-2B68-C097-C657-DB1F76881ADF}"/>
              </a:ext>
            </a:extLst>
          </p:cNvPr>
          <p:cNvSpPr txBox="1"/>
          <p:nvPr/>
        </p:nvSpPr>
        <p:spPr>
          <a:xfrm>
            <a:off x="879864" y="3650057"/>
            <a:ext cx="702116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x_test</a:t>
            </a:r>
            <a:endParaRPr sz="1600" dirty="0"/>
          </a:p>
        </p:txBody>
      </p:sp>
      <p:sp>
        <p:nvSpPr>
          <p:cNvPr id="15" name="角丸四角形">
            <a:extLst>
              <a:ext uri="{FF2B5EF4-FFF2-40B4-BE49-F238E27FC236}">
                <a16:creationId xmlns:a16="http://schemas.microsoft.com/office/drawing/2014/main" id="{B9A4E1DA-5E40-1C2B-6649-399D25FCDD78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学習モデルの選定">
            <a:extLst>
              <a:ext uri="{FF2B5EF4-FFF2-40B4-BE49-F238E27FC236}">
                <a16:creationId xmlns:a16="http://schemas.microsoft.com/office/drawing/2014/main" id="{B6E4521B-12FE-BAD7-EAE9-18364AF18F76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7" name="学習">
            <a:extLst>
              <a:ext uri="{FF2B5EF4-FFF2-40B4-BE49-F238E27FC236}">
                <a16:creationId xmlns:a16="http://schemas.microsoft.com/office/drawing/2014/main" id="{2F399788-6649-8627-C5AF-F74AF0C7E867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8" name="矢印">
            <a:extLst>
              <a:ext uri="{FF2B5EF4-FFF2-40B4-BE49-F238E27FC236}">
                <a16:creationId xmlns:a16="http://schemas.microsoft.com/office/drawing/2014/main" id="{CA4D8809-0743-A278-ACE8-B735D31B9652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14E36294-94C6-0348-F643-B81FB80F11D3}"/>
              </a:ext>
            </a:extLst>
          </p:cNvPr>
          <p:cNvSpPr/>
          <p:nvPr/>
        </p:nvSpPr>
        <p:spPr>
          <a:xfrm>
            <a:off x="2964597" y="1949113"/>
            <a:ext cx="658601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36C211-AC40-A73F-ACB7-B85B710C8D58}"/>
              </a:ext>
            </a:extLst>
          </p:cNvPr>
          <p:cNvSpPr/>
          <p:nvPr/>
        </p:nvSpPr>
        <p:spPr>
          <a:xfrm>
            <a:off x="536378" y="1517993"/>
            <a:ext cx="2428219" cy="1440000"/>
          </a:xfrm>
          <a:prstGeom prst="rect">
            <a:avLst/>
          </a:prstGeom>
          <a:noFill/>
          <a:ln w="3492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角丸四角形">
            <a:extLst>
              <a:ext uri="{FF2B5EF4-FFF2-40B4-BE49-F238E27FC236}">
                <a16:creationId xmlns:a16="http://schemas.microsoft.com/office/drawing/2014/main" id="{A72191B2-BE49-70E5-0680-EB5B8B18198C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学習済み…">
            <a:extLst>
              <a:ext uri="{FF2B5EF4-FFF2-40B4-BE49-F238E27FC236}">
                <a16:creationId xmlns:a16="http://schemas.microsoft.com/office/drawing/2014/main" id="{5732AC3D-6931-1DD5-ED58-E9E3F09A7D56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23" name="矢印">
            <a:extLst>
              <a:ext uri="{FF2B5EF4-FFF2-40B4-BE49-F238E27FC236}">
                <a16:creationId xmlns:a16="http://schemas.microsoft.com/office/drawing/2014/main" id="{42F29D89-FFF6-A7CC-8AEE-7F75557158DB}"/>
              </a:ext>
            </a:extLst>
          </p:cNvPr>
          <p:cNvSpPr/>
          <p:nvPr/>
        </p:nvSpPr>
        <p:spPr>
          <a:xfrm>
            <a:off x="4673276" y="1974619"/>
            <a:ext cx="367357" cy="425239"/>
          </a:xfrm>
          <a:prstGeom prst="rightArrow">
            <a:avLst>
              <a:gd name="adj1" fmla="val 31663"/>
              <a:gd name="adj2" fmla="val 5540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975FA7-D819-4419-47AB-FF52A54A49CC}"/>
              </a:ext>
            </a:extLst>
          </p:cNvPr>
          <p:cNvSpPr/>
          <p:nvPr/>
        </p:nvSpPr>
        <p:spPr>
          <a:xfrm>
            <a:off x="536379" y="3385866"/>
            <a:ext cx="1288672" cy="777491"/>
          </a:xfrm>
          <a:prstGeom prst="rect">
            <a:avLst/>
          </a:prstGeom>
          <a:noFill/>
          <a:ln w="3492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EA99C611-2468-4056-CD83-37311EC710A7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の予測">
            <a:extLst>
              <a:ext uri="{FF2B5EF4-FFF2-40B4-BE49-F238E27FC236}">
                <a16:creationId xmlns:a16="http://schemas.microsoft.com/office/drawing/2014/main" id="{ABCA7142-21B6-16C3-D473-ED3340625348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8" name="矢印">
            <a:extLst>
              <a:ext uri="{FF2B5EF4-FFF2-40B4-BE49-F238E27FC236}">
                <a16:creationId xmlns:a16="http://schemas.microsoft.com/office/drawing/2014/main" id="{5C82BF32-7947-7805-25A4-3D0A1ABAB491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0AD7E68-EA68-129A-0546-7EC4BE79927E}"/>
              </a:ext>
            </a:extLst>
          </p:cNvPr>
          <p:cNvSpPr/>
          <p:nvPr/>
        </p:nvSpPr>
        <p:spPr>
          <a:xfrm>
            <a:off x="2031026" y="3385866"/>
            <a:ext cx="933571" cy="805992"/>
          </a:xfrm>
          <a:prstGeom prst="rect">
            <a:avLst/>
          </a:prstGeom>
          <a:noFill/>
          <a:ln w="3492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0" name="矢印">
            <a:extLst>
              <a:ext uri="{FF2B5EF4-FFF2-40B4-BE49-F238E27FC236}">
                <a16:creationId xmlns:a16="http://schemas.microsoft.com/office/drawing/2014/main" id="{6E14EE7E-B237-9C14-A963-6CFED98D5B6C}"/>
              </a:ext>
            </a:extLst>
          </p:cNvPr>
          <p:cNvSpPr/>
          <p:nvPr/>
        </p:nvSpPr>
        <p:spPr>
          <a:xfrm rot="5400000">
            <a:off x="7127870" y="2674992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1" name="角丸四角形">
            <a:extLst>
              <a:ext uri="{FF2B5EF4-FFF2-40B4-BE49-F238E27FC236}">
                <a16:creationId xmlns:a16="http://schemas.microsoft.com/office/drawing/2014/main" id="{71B50671-2267-1FF6-180E-ADE5A90CA073}"/>
              </a:ext>
            </a:extLst>
          </p:cNvPr>
          <p:cNvSpPr/>
          <p:nvPr/>
        </p:nvSpPr>
        <p:spPr>
          <a:xfrm>
            <a:off x="6474779" y="3362394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2" name="正解との比較・評価">
            <a:extLst>
              <a:ext uri="{FF2B5EF4-FFF2-40B4-BE49-F238E27FC236}">
                <a16:creationId xmlns:a16="http://schemas.microsoft.com/office/drawing/2014/main" id="{924F87CD-9610-3569-80BF-A9F99BF1D0AC}"/>
              </a:ext>
            </a:extLst>
          </p:cNvPr>
          <p:cNvSpPr txBox="1"/>
          <p:nvPr/>
        </p:nvSpPr>
        <p:spPr>
          <a:xfrm>
            <a:off x="6521163" y="3550069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正解との比較・評価</a:t>
            </a:r>
          </a:p>
        </p:txBody>
      </p:sp>
      <p:sp>
        <p:nvSpPr>
          <p:cNvPr id="34" name="矢印">
            <a:extLst>
              <a:ext uri="{FF2B5EF4-FFF2-40B4-BE49-F238E27FC236}">
                <a16:creationId xmlns:a16="http://schemas.microsoft.com/office/drawing/2014/main" id="{6BC1ABAD-5B2E-BB43-0595-47BB223C91D5}"/>
              </a:ext>
            </a:extLst>
          </p:cNvPr>
          <p:cNvSpPr/>
          <p:nvPr/>
        </p:nvSpPr>
        <p:spPr>
          <a:xfrm>
            <a:off x="2964597" y="3515569"/>
            <a:ext cx="3454796" cy="38170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851FEFB-FDE7-56AF-18A5-B79332F3B2A0}"/>
              </a:ext>
            </a:extLst>
          </p:cNvPr>
          <p:cNvSpPr txBox="1"/>
          <p:nvPr/>
        </p:nvSpPr>
        <p:spPr>
          <a:xfrm>
            <a:off x="6141250" y="4145171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STEP6: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AFF106-84DE-B802-E7F3-A58A51D376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17</a:t>
            </a:fld>
            <a:endParaRPr lang="ja-JP" altLang="en-US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9AB7AC68-A115-6DB9-B34D-DA1EA62802B0}"/>
              </a:ext>
            </a:extLst>
          </p:cNvPr>
          <p:cNvCxnSpPr/>
          <p:nvPr/>
        </p:nvCxnSpPr>
        <p:spPr>
          <a:xfrm>
            <a:off x="1227802" y="3154680"/>
            <a:ext cx="4356000" cy="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8386547-D48E-4ED1-56A8-D471EB64BA3D}"/>
              </a:ext>
            </a:extLst>
          </p:cNvPr>
          <p:cNvCxnSpPr>
            <a:cxnSpLocks/>
          </p:cNvCxnSpPr>
          <p:nvPr/>
        </p:nvCxnSpPr>
        <p:spPr>
          <a:xfrm flipV="1">
            <a:off x="1271474" y="3131820"/>
            <a:ext cx="0" cy="26677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7BE570D-B9CD-BBA8-F3DE-E3C1E0D92260}"/>
              </a:ext>
            </a:extLst>
          </p:cNvPr>
          <p:cNvSpPr txBox="1"/>
          <p:nvPr/>
        </p:nvSpPr>
        <p:spPr>
          <a:xfrm>
            <a:off x="366792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6045D0E-DEAD-7521-9F1E-8D5897E929C7}"/>
              </a:ext>
            </a:extLst>
          </p:cNvPr>
          <p:cNvSpPr txBox="1"/>
          <p:nvPr/>
        </p:nvSpPr>
        <p:spPr>
          <a:xfrm>
            <a:off x="5680078" y="261814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E9267DE-A0E5-22F5-68F6-3AB5F8918B65}"/>
              </a:ext>
            </a:extLst>
          </p:cNvPr>
          <p:cNvSpPr txBox="1"/>
          <p:nvPr/>
        </p:nvSpPr>
        <p:spPr>
          <a:xfrm>
            <a:off x="294432" y="4420395"/>
            <a:ext cx="452902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でデータの分割を行い、</a:t>
            </a: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ごとで使用するデータを変更する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6438548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6" name="線形回帰で88歳の歯周病の歯の本数を予測する"/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9641DAE0-301C-B696-9B90-FF1A2DE6C44F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rgbClr val="FF0000"/>
                </a:solidFill>
              </a:rPr>
              <a:t>STEP0</a:t>
            </a:r>
            <a:r>
              <a:rPr lang="en-US" sz="1200" dirty="0">
                <a:solidFill>
                  <a:srgbClr val="FF0000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/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C8775A28-93F9-D68E-1E7E-06FC3BA85228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STEP0：Google </a:t>
            </a:r>
            <a:r>
              <a:rPr lang="en-US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Colaboratoryの立ち上げ</a:t>
            </a:r>
            <a:endParaRPr lang="en-US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B33F92A-F4AC-F233-E7B6-6E548844EC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18</a:t>
            </a:fld>
            <a:endParaRPr lang="ja-JP" altLang="en-US"/>
          </a:p>
        </p:txBody>
      </p:sp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48B3FC6-AAA9-C4F4-771C-68DF54740C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4" y="1382737"/>
            <a:ext cx="6649452" cy="338653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C587A5-BB42-A6DE-EBF3-14A07EE51C45}"/>
              </a:ext>
            </a:extLst>
          </p:cNvPr>
          <p:cNvSpPr txBox="1"/>
          <p:nvPr/>
        </p:nvSpPr>
        <p:spPr>
          <a:xfrm>
            <a:off x="4726980" y="2217083"/>
            <a:ext cx="407323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2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lang="en-US" altLang="ja-JP" sz="3200">
                <a:solidFill>
                  <a:srgbClr val="FF0000"/>
                </a:solidFill>
              </a:rPr>
              <a:t>10</a:t>
            </a:r>
            <a:r>
              <a:rPr kumimoji="0" lang="ja-JP" altLang="en-US" sz="32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コード</a:t>
            </a:r>
            <a:r>
              <a:rPr kumimoji="0" lang="en-US" altLang="ja-JP" sz="32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.ipynb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5197579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3" y="987552"/>
            <a:ext cx="7491413" cy="3833813"/>
            <a:chOff x="-6350" y="1316736"/>
            <a:chExt cx="9988550" cy="5111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316736"/>
              <a:ext cx="9563100" cy="51114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9298" y="4752594"/>
              <a:ext cx="7063740" cy="789940"/>
            </a:xfrm>
            <a:custGeom>
              <a:avLst/>
              <a:gdLst/>
              <a:ahLst/>
              <a:cxnLst/>
              <a:rect l="l" t="t" r="r" b="b"/>
              <a:pathLst>
                <a:path w="7063740" h="789939">
                  <a:moveTo>
                    <a:pt x="0" y="789431"/>
                  </a:moveTo>
                  <a:lnTo>
                    <a:pt x="2098548" y="789431"/>
                  </a:lnTo>
                  <a:lnTo>
                    <a:pt x="2098548" y="105155"/>
                  </a:lnTo>
                  <a:lnTo>
                    <a:pt x="0" y="105155"/>
                  </a:lnTo>
                  <a:lnTo>
                    <a:pt x="0" y="789431"/>
                  </a:lnTo>
                  <a:close/>
                </a:path>
                <a:path w="7063740" h="789939">
                  <a:moveTo>
                    <a:pt x="5269992" y="661415"/>
                  </a:moveTo>
                  <a:lnTo>
                    <a:pt x="7063740" y="661415"/>
                  </a:lnTo>
                  <a:lnTo>
                    <a:pt x="7063740" y="0"/>
                  </a:lnTo>
                  <a:lnTo>
                    <a:pt x="5269992" y="0"/>
                  </a:lnTo>
                  <a:lnTo>
                    <a:pt x="5269992" y="66141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5" name="object 5"/>
            <p:cNvSpPr/>
            <p:nvPr/>
          </p:nvSpPr>
          <p:spPr>
            <a:xfrm>
              <a:off x="5340096" y="4651247"/>
              <a:ext cx="756285" cy="864235"/>
            </a:xfrm>
            <a:custGeom>
              <a:avLst/>
              <a:gdLst/>
              <a:ahLst/>
              <a:cxnLst/>
              <a:rect l="l" t="t" r="r" b="b"/>
              <a:pathLst>
                <a:path w="756285" h="864235">
                  <a:moveTo>
                    <a:pt x="377951" y="0"/>
                  </a:moveTo>
                  <a:lnTo>
                    <a:pt x="377951" y="216026"/>
                  </a:lnTo>
                  <a:lnTo>
                    <a:pt x="0" y="216026"/>
                  </a:lnTo>
                  <a:lnTo>
                    <a:pt x="0" y="648080"/>
                  </a:lnTo>
                  <a:lnTo>
                    <a:pt x="377951" y="648080"/>
                  </a:lnTo>
                  <a:lnTo>
                    <a:pt x="377951" y="864107"/>
                  </a:lnTo>
                  <a:lnTo>
                    <a:pt x="755903" y="432053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6" name="object 6"/>
            <p:cNvSpPr/>
            <p:nvPr/>
          </p:nvSpPr>
          <p:spPr>
            <a:xfrm>
              <a:off x="5340096" y="4651247"/>
              <a:ext cx="756285" cy="864235"/>
            </a:xfrm>
            <a:custGeom>
              <a:avLst/>
              <a:gdLst/>
              <a:ahLst/>
              <a:cxnLst/>
              <a:rect l="l" t="t" r="r" b="b"/>
              <a:pathLst>
                <a:path w="756285" h="864235">
                  <a:moveTo>
                    <a:pt x="0" y="648080"/>
                  </a:moveTo>
                  <a:lnTo>
                    <a:pt x="377951" y="648080"/>
                  </a:lnTo>
                  <a:lnTo>
                    <a:pt x="377951" y="864107"/>
                  </a:lnTo>
                  <a:lnTo>
                    <a:pt x="755903" y="432053"/>
                  </a:lnTo>
                  <a:lnTo>
                    <a:pt x="377951" y="0"/>
                  </a:lnTo>
                  <a:lnTo>
                    <a:pt x="377951" y="216026"/>
                  </a:lnTo>
                  <a:lnTo>
                    <a:pt x="0" y="216026"/>
                  </a:lnTo>
                  <a:lnTo>
                    <a:pt x="0" y="64808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751832"/>
              <a:ext cx="692150" cy="864235"/>
            </a:xfrm>
            <a:custGeom>
              <a:avLst/>
              <a:gdLst/>
              <a:ahLst/>
              <a:cxnLst/>
              <a:rect l="l" t="t" r="r" b="b"/>
              <a:pathLst>
                <a:path w="692150" h="864235">
                  <a:moveTo>
                    <a:pt x="345948" y="0"/>
                  </a:moveTo>
                  <a:lnTo>
                    <a:pt x="345948" y="216027"/>
                  </a:lnTo>
                  <a:lnTo>
                    <a:pt x="0" y="216027"/>
                  </a:lnTo>
                  <a:lnTo>
                    <a:pt x="0" y="648081"/>
                  </a:lnTo>
                  <a:lnTo>
                    <a:pt x="345948" y="648081"/>
                  </a:lnTo>
                  <a:lnTo>
                    <a:pt x="345948" y="864108"/>
                  </a:lnTo>
                  <a:lnTo>
                    <a:pt x="691896" y="432054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751832"/>
              <a:ext cx="692150" cy="864235"/>
            </a:xfrm>
            <a:custGeom>
              <a:avLst/>
              <a:gdLst/>
              <a:ahLst/>
              <a:cxnLst/>
              <a:rect l="l" t="t" r="r" b="b"/>
              <a:pathLst>
                <a:path w="692150" h="864235">
                  <a:moveTo>
                    <a:pt x="0" y="216027"/>
                  </a:moveTo>
                  <a:lnTo>
                    <a:pt x="345948" y="216027"/>
                  </a:lnTo>
                  <a:lnTo>
                    <a:pt x="345948" y="0"/>
                  </a:lnTo>
                  <a:lnTo>
                    <a:pt x="691896" y="432054"/>
                  </a:lnTo>
                  <a:lnTo>
                    <a:pt x="345948" y="864108"/>
                  </a:lnTo>
                  <a:lnTo>
                    <a:pt x="345948" y="648081"/>
                  </a:lnTo>
                  <a:lnTo>
                    <a:pt x="0" y="648081"/>
                  </a:lnTo>
                  <a:lnTo>
                    <a:pt x="0" y="216027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8414" y="535898"/>
            <a:ext cx="8644414" cy="332303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  <a:tabLst>
                <a:tab pos="2445544" algn="l"/>
              </a:tabLst>
            </a:pPr>
            <a:r>
              <a:rPr sz="2100" b="1" spc="-30">
                <a:latin typeface="YuGothic"/>
                <a:cs typeface="YuGothic"/>
              </a:rPr>
              <a:t>検索</a:t>
            </a:r>
            <a:r>
              <a:rPr sz="2100" b="1">
                <a:latin typeface="YuGothic"/>
                <a:cs typeface="YuGothic"/>
              </a:rPr>
              <a:t>google</a:t>
            </a:r>
            <a:r>
              <a:rPr sz="2100" b="1" spc="-53">
                <a:latin typeface="YuGothic"/>
                <a:cs typeface="YuGothic"/>
              </a:rPr>
              <a:t> </a:t>
            </a:r>
            <a:r>
              <a:rPr sz="2100" b="1" spc="-8">
                <a:latin typeface="YuGothic"/>
                <a:cs typeface="YuGothic"/>
              </a:rPr>
              <a:t>colab</a:t>
            </a:r>
            <a:r>
              <a:rPr sz="2100" b="1">
                <a:latin typeface="YuGothic"/>
                <a:cs typeface="YuGothic"/>
              </a:rPr>
              <a:t>	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Colaboratory</a:t>
            </a:r>
            <a:r>
              <a:rPr sz="2100" b="1" u="sng" spc="-49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spc="-26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へようこ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そ</a:t>
            </a:r>
            <a:r>
              <a:rPr sz="2100" b="1" u="sng" spc="-6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-</a:t>
            </a:r>
            <a:r>
              <a:rPr sz="2100" b="1" u="sng" spc="-7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Colaboratory</a:t>
            </a:r>
            <a:r>
              <a:rPr sz="2100" b="1" u="sng" spc="-45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-</a:t>
            </a:r>
            <a:r>
              <a:rPr sz="2100" b="1" u="sng" spc="-7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spc="-8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Google</a:t>
            </a:r>
            <a:endParaRPr sz="2100">
              <a:latin typeface="YuGothic"/>
              <a:cs typeface="Yu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8535" y="4320540"/>
            <a:ext cx="3057525" cy="359073"/>
          </a:xfrm>
          <a:prstGeom prst="rect">
            <a:avLst/>
          </a:prstGeom>
          <a:solidFill>
            <a:srgbClr val="EC7C30"/>
          </a:solidFill>
          <a:ln w="12700">
            <a:solidFill>
              <a:srgbClr val="172C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056">
              <a:lnSpc>
                <a:spcPts val="2805"/>
              </a:lnSpc>
            </a:pPr>
            <a:r>
              <a:rPr lang="ja-JP" altLang="en-US" sz="2400" b="1" spc="-4">
                <a:latin typeface="YuGothic"/>
                <a:cs typeface="YuGothic"/>
              </a:rPr>
              <a:t>演習</a:t>
            </a:r>
            <a:r>
              <a:rPr lang="en-US" altLang="ja-JP" sz="2400" b="1" spc="-4">
                <a:latin typeface="YuGothic"/>
                <a:cs typeface="YuGothic"/>
              </a:rPr>
              <a:t>10</a:t>
            </a:r>
            <a:r>
              <a:rPr sz="2400" b="1" spc="-4">
                <a:latin typeface="YuGothic"/>
                <a:cs typeface="YuGothic"/>
              </a:rPr>
              <a:t>コード.</a:t>
            </a:r>
            <a:r>
              <a:rPr sz="2400" b="1" spc="-8">
                <a:latin typeface="YuGothic"/>
                <a:cs typeface="YuGothic"/>
              </a:rPr>
              <a:t>ipynb</a:t>
            </a:r>
            <a:endParaRPr sz="2400">
              <a:latin typeface="YuGothic"/>
              <a:cs typeface="Yu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2514843" y="2759273"/>
            <a:ext cx="11113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046"/>
              </a:lnSpc>
            </a:pPr>
            <a:fld id="{81D60167-4931-47E6-BA6A-407CBD079E47}" type="slidenum">
              <a:rPr spc="-19" dirty="0"/>
              <a:pPr marL="28575">
                <a:lnSpc>
                  <a:spcPts val="1046"/>
                </a:lnSpc>
              </a:pPr>
              <a:t>19</a:t>
            </a:fld>
            <a:endParaRPr spc="-19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2259330" y="862013"/>
            <a:ext cx="4620577" cy="1995570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1" name="第２回"/>
          <p:cNvSpPr txBox="1">
            <a:spLocks noGrp="1"/>
          </p:cNvSpPr>
          <p:nvPr>
            <p:ph type="ctrTitle"/>
          </p:nvPr>
        </p:nvSpPr>
        <p:spPr>
          <a:xfrm>
            <a:off x="778183" y="1859798"/>
            <a:ext cx="7810500" cy="8816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ja-JP" altLang="en-US"/>
              <a:t>演習</a:t>
            </a:r>
            <a:r>
              <a:rPr lang="en-US" altLang="ja-JP" dirty="0"/>
              <a:t>10</a:t>
            </a:r>
            <a:br>
              <a:rPr lang="en-US" altLang="ja-JP" dirty="0"/>
            </a:br>
            <a:r>
              <a:rPr lang="ja-JP" altLang="en-US"/>
              <a:t>回帰</a:t>
            </a:r>
            <a:r>
              <a:rPr lang="en-US" altLang="ja-JP" dirty="0"/>
              <a:t>3</a:t>
            </a:r>
            <a:endParaRPr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A012D47-A4EB-275A-93CF-3EF80B7E7A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</a:t>
            </a:fld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333361-099B-2A7F-AAC1-9BE3F7B004BA}"/>
              </a:ext>
            </a:extLst>
          </p:cNvPr>
          <p:cNvSpPr txBox="1"/>
          <p:nvPr/>
        </p:nvSpPr>
        <p:spPr>
          <a:xfrm>
            <a:off x="2964212" y="1052679"/>
            <a:ext cx="34384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2024/1/17 11:35-12:20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6695E1-9786-CB67-6C25-7BBDE7AB6659}"/>
              </a:ext>
            </a:extLst>
          </p:cNvPr>
          <p:cNvSpPr txBox="1"/>
          <p:nvPr/>
        </p:nvSpPr>
        <p:spPr>
          <a:xfrm>
            <a:off x="6730284" y="3922414"/>
            <a:ext cx="164147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統合教育機構</a:t>
            </a:r>
            <a:endParaRPr kumimoji="0" lang="en-US" altLang="ja-JP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000"/>
              <a:t>石丸美穂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3B0792E7-CB97-A855-6F33-18845C295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" y="2714333"/>
            <a:ext cx="3038968" cy="23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131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6" name="線形回帰で88歳の歯周病の歯の本数を予測する"/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9641DAE0-301C-B696-9B90-FF1A2DE6C44F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rgbClr val="FF0000"/>
                </a:solidFill>
              </a:rPr>
              <a:t>STEP0</a:t>
            </a:r>
            <a:r>
              <a:rPr lang="en-US" sz="1200" dirty="0">
                <a:solidFill>
                  <a:srgbClr val="FF0000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C8775A28-93F9-D68E-1E7E-06FC3BA85228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STEP1：データの用意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B33F92A-F4AC-F233-E7B6-6E548844EC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901E35-D479-0987-5367-FA198BD772E6}"/>
              </a:ext>
            </a:extLst>
          </p:cNvPr>
          <p:cNvSpPr txBox="1"/>
          <p:nvPr/>
        </p:nvSpPr>
        <p:spPr>
          <a:xfrm>
            <a:off x="652310" y="2058789"/>
            <a:ext cx="806224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前回の続きのため、配布した演習</a:t>
            </a:r>
            <a:r>
              <a:rPr lang="en-US" altLang="ja-JP" sz="2400"/>
              <a:t>10</a:t>
            </a:r>
            <a:r>
              <a:rPr kumimoji="0" lang="en-US" altLang="ja-JP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.ipynb</a:t>
            </a: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</a:t>
            </a:r>
            <a:endParaRPr kumimoji="0" lang="en-US" altLang="ja-JP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コード</a:t>
            </a:r>
            <a:r>
              <a:rPr kumimoji="0" lang="en-US" altLang="ja-JP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10</a:t>
            </a:r>
            <a:r>
              <a:rPr lang="en-US" altLang="ja-JP" sz="2400">
                <a:solidFill>
                  <a:srgbClr val="FF0000"/>
                </a:solidFill>
              </a:rPr>
              <a:t>-</a:t>
            </a:r>
            <a:r>
              <a:rPr kumimoji="0" lang="en-US" altLang="ja-JP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1~</a:t>
            </a: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コード</a:t>
            </a:r>
            <a:r>
              <a:rPr lang="en-US" altLang="ja-JP" sz="2400">
                <a:solidFill>
                  <a:srgbClr val="FF0000"/>
                </a:solidFill>
              </a:rPr>
              <a:t>10</a:t>
            </a:r>
            <a:r>
              <a:rPr kumimoji="0" lang="en-US" altLang="ja-JP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r>
              <a:rPr lang="en-US" altLang="ja-JP" sz="2400">
                <a:solidFill>
                  <a:srgbClr val="FF0000"/>
                </a:solidFill>
              </a:rPr>
              <a:t>2</a:t>
            </a: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を実行してください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DFF6C77A-7996-985D-00D7-BD3E4B544C70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C027F6-35A9-9BC4-6A65-B268B2032A5B}"/>
              </a:ext>
            </a:extLst>
          </p:cNvPr>
          <p:cNvSpPr txBox="1"/>
          <p:nvPr/>
        </p:nvSpPr>
        <p:spPr>
          <a:xfrm>
            <a:off x="2437481" y="3371267"/>
            <a:ext cx="369331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糖尿病のデータを引き続き使う</a:t>
            </a:r>
          </a:p>
        </p:txBody>
      </p:sp>
    </p:spTree>
    <p:extLst>
      <p:ext uri="{BB962C8B-B14F-4D97-AF65-F5344CB8AC3E}">
        <p14:creationId xmlns:p14="http://schemas.microsoft.com/office/powerpoint/2010/main" val="22082590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89456D9-183F-9271-59AA-430856AC7C52}"/>
              </a:ext>
            </a:extLst>
          </p:cNvPr>
          <p:cNvSpPr txBox="1"/>
          <p:nvPr/>
        </p:nvSpPr>
        <p:spPr>
          <a:xfrm>
            <a:off x="266887" y="2866567"/>
            <a:ext cx="8752086" cy="137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●関数をインポート　</a:t>
            </a:r>
            <a:r>
              <a:rPr lang="en" altLang="ja-JP" sz="16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dirty="0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600" b="1" u="sng" dirty="0" err="1">
                <a:solidFill>
                  <a:srgbClr val="0070C0"/>
                </a:solidFill>
                <a:latin typeface="Courier New" panose="02070309020205020404" pitchFamily="49" charset="0"/>
              </a:rPr>
              <a:t>model_selection</a:t>
            </a:r>
            <a:r>
              <a:rPr lang="en" altLang="ja-JP" sz="1600" b="1" u="sng" dirty="0">
                <a:solidFill>
                  <a:srgbClr val="0070C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dirty="0" err="1">
                <a:solidFill>
                  <a:srgbClr val="FF9300"/>
                </a:solidFill>
                <a:latin typeface="Courier New" panose="02070309020205020404" pitchFamily="49" charset="0"/>
              </a:rPr>
              <a:t>train_test_split</a:t>
            </a:r>
            <a:endParaRPr lang="en" altLang="ja-JP" sz="1600" b="1" u="sng" dirty="0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800" b="1" u="sng" dirty="0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● </a:t>
            </a:r>
            <a:r>
              <a:rPr kumimoji="0" lang="en-US" altLang="ja-JP" sz="16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train_test_split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en-US" altLang="ja-JP" sz="16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x,y,test_size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=, </a:t>
            </a:r>
            <a:r>
              <a:rPr kumimoji="0" lang="en-US" altLang="ja-JP" sz="16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random_state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=)</a:t>
            </a:r>
          </a:p>
          <a:p>
            <a:pPr marL="0" marR="0" indent="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で引数を指定</a:t>
            </a:r>
            <a:endParaRPr kumimoji="0" lang="en-US" altLang="ja-JP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374" name="四角形"/>
          <p:cNvSpPr/>
          <p:nvPr/>
        </p:nvSpPr>
        <p:spPr>
          <a:xfrm>
            <a:off x="6719419" y="3751750"/>
            <a:ext cx="715224" cy="787538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400"/>
          </a:p>
        </p:txBody>
      </p:sp>
      <p:sp>
        <p:nvSpPr>
          <p:cNvPr id="375" name="四角形"/>
          <p:cNvSpPr/>
          <p:nvPr/>
        </p:nvSpPr>
        <p:spPr>
          <a:xfrm>
            <a:off x="8431677" y="3751750"/>
            <a:ext cx="338964" cy="787533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400"/>
          </a:p>
        </p:txBody>
      </p:sp>
      <p:sp>
        <p:nvSpPr>
          <p:cNvPr id="376" name="x(特徴量データ)"/>
          <p:cNvSpPr txBox="1"/>
          <p:nvPr/>
        </p:nvSpPr>
        <p:spPr>
          <a:xfrm>
            <a:off x="6661017" y="3543080"/>
            <a:ext cx="118141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dirty="0"/>
              <a:t>x(</a:t>
            </a:r>
            <a:r>
              <a:rPr sz="1200" dirty="0" err="1"/>
              <a:t>特徴量データ</a:t>
            </a:r>
            <a:r>
              <a:rPr sz="1200" dirty="0"/>
              <a:t>)</a:t>
            </a:r>
          </a:p>
        </p:txBody>
      </p:sp>
      <p:sp>
        <p:nvSpPr>
          <p:cNvPr id="377" name="y(正解データ)"/>
          <p:cNvSpPr txBox="1"/>
          <p:nvPr/>
        </p:nvSpPr>
        <p:spPr>
          <a:xfrm>
            <a:off x="7947565" y="3537486"/>
            <a:ext cx="1029128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dirty="0"/>
              <a:t>y(</a:t>
            </a:r>
            <a:r>
              <a:rPr sz="1200" dirty="0" err="1"/>
              <a:t>正解データ</a:t>
            </a:r>
            <a:r>
              <a:rPr sz="1200" dirty="0"/>
              <a:t>)</a:t>
            </a:r>
          </a:p>
        </p:txBody>
      </p:sp>
      <p:sp>
        <p:nvSpPr>
          <p:cNvPr id="378" name="x_train"/>
          <p:cNvSpPr txBox="1"/>
          <p:nvPr/>
        </p:nvSpPr>
        <p:spPr>
          <a:xfrm>
            <a:off x="6907880" y="4154060"/>
            <a:ext cx="6876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 err="1"/>
              <a:t>x_train</a:t>
            </a:r>
            <a:endParaRPr sz="1400" dirty="0"/>
          </a:p>
        </p:txBody>
      </p:sp>
      <p:sp>
        <p:nvSpPr>
          <p:cNvPr id="379" name="y_train"/>
          <p:cNvSpPr txBox="1"/>
          <p:nvPr/>
        </p:nvSpPr>
        <p:spPr>
          <a:xfrm>
            <a:off x="8000641" y="4176403"/>
            <a:ext cx="689291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 err="1"/>
              <a:t>y_train</a:t>
            </a:r>
            <a:endParaRPr sz="1400" dirty="0"/>
          </a:p>
        </p:txBody>
      </p:sp>
      <p:sp>
        <p:nvSpPr>
          <p:cNvPr id="380" name="四角形"/>
          <p:cNvSpPr/>
          <p:nvPr/>
        </p:nvSpPr>
        <p:spPr>
          <a:xfrm>
            <a:off x="6719420" y="4788651"/>
            <a:ext cx="715224" cy="253917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400"/>
          </a:p>
        </p:txBody>
      </p:sp>
      <p:sp>
        <p:nvSpPr>
          <p:cNvPr id="381" name="四角形"/>
          <p:cNvSpPr/>
          <p:nvPr/>
        </p:nvSpPr>
        <p:spPr>
          <a:xfrm>
            <a:off x="8431677" y="4842197"/>
            <a:ext cx="340894" cy="222714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400"/>
          </a:p>
        </p:txBody>
      </p:sp>
      <p:sp>
        <p:nvSpPr>
          <p:cNvPr id="382" name="x_test"/>
          <p:cNvSpPr txBox="1"/>
          <p:nvPr/>
        </p:nvSpPr>
        <p:spPr>
          <a:xfrm>
            <a:off x="6980016" y="4788651"/>
            <a:ext cx="615553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 err="1"/>
              <a:t>x_test</a:t>
            </a:r>
            <a:endParaRPr sz="1400" dirty="0"/>
          </a:p>
        </p:txBody>
      </p:sp>
      <p:sp>
        <p:nvSpPr>
          <p:cNvPr id="383" name="y_test"/>
          <p:cNvSpPr txBox="1"/>
          <p:nvPr/>
        </p:nvSpPr>
        <p:spPr>
          <a:xfrm>
            <a:off x="8000641" y="4829159"/>
            <a:ext cx="617156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y_test</a:t>
            </a:r>
          </a:p>
        </p:txBody>
      </p:sp>
      <p:sp>
        <p:nvSpPr>
          <p:cNvPr id="384" name="線"/>
          <p:cNvSpPr/>
          <p:nvPr/>
        </p:nvSpPr>
        <p:spPr>
          <a:xfrm>
            <a:off x="6488606" y="4686312"/>
            <a:ext cx="239349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19050" tIns="19050" rIns="19050" bIns="19050" anchor="ctr"/>
          <a:lstStyle/>
          <a:p>
            <a:endParaRPr sz="1400"/>
          </a:p>
        </p:txBody>
      </p:sp>
      <p:sp>
        <p:nvSpPr>
          <p:cNvPr id="387" name="②それぞれ学習用データ(train)と検証用データ(test)に分ける"/>
          <p:cNvSpPr txBox="1"/>
          <p:nvPr/>
        </p:nvSpPr>
        <p:spPr>
          <a:xfrm>
            <a:off x="373377" y="957943"/>
            <a:ext cx="5350779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20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20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10-3 </a:t>
            </a:r>
            <a:r>
              <a:rPr sz="20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学習用と検証用データに</a:t>
            </a:r>
            <a:r>
              <a:rPr lang="ja-JP" altLang="en-US" sz="20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分割</a:t>
            </a:r>
            <a:endParaRPr sz="20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sp>
        <p:nvSpPr>
          <p:cNvPr id="388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89" name="from sklearn.model_selection import train_test_split…"/>
          <p:cNvSpPr txBox="1"/>
          <p:nvPr/>
        </p:nvSpPr>
        <p:spPr>
          <a:xfrm>
            <a:off x="373377" y="1432218"/>
            <a:ext cx="7951836" cy="134818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35000" tIns="54000" rIns="19050" bIns="81000" anchor="ctr">
            <a:spAutoFit/>
          </a:bodyPr>
          <a:lstStyle/>
          <a:p>
            <a:pPr algn="l">
              <a:lnSpc>
                <a:spcPct val="150000"/>
              </a:lnSpc>
              <a:defRPr sz="3600"/>
            </a:pPr>
            <a:r>
              <a:rPr lang="en" altLang="ja-JP" sz="18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8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  <a:def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_dm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_dm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9" name="4 ) ロジスティック回帰(もう少し詳しく)">
            <a:extLst>
              <a:ext uri="{FF2B5EF4-FFF2-40B4-BE49-F238E27FC236}">
                <a16:creationId xmlns:a16="http://schemas.microsoft.com/office/drawing/2014/main" id="{B697CF26-2354-4B83-8583-F145BB0C64DA}"/>
              </a:ext>
            </a:extLst>
          </p:cNvPr>
          <p:cNvSpPr txBox="1"/>
          <p:nvPr/>
        </p:nvSpPr>
        <p:spPr>
          <a:xfrm>
            <a:off x="115864" y="69170"/>
            <a:ext cx="6654926" cy="40780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 sz="2400"/>
              <a:t>全データ</a:t>
            </a:r>
            <a:r>
              <a:rPr lang="ja-JP" altLang="en-US" sz="2400" dirty="0"/>
              <a:t>を学習用と検証用に分割</a:t>
            </a:r>
            <a:r>
              <a:rPr lang="ja-JP" altLang="en-US" sz="2400"/>
              <a:t>して学習</a:t>
            </a:r>
            <a:endParaRPr sz="2400" dirty="0"/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6984302D-6263-232C-661E-1FA02E3068D8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STEP6</a:t>
            </a:r>
            <a:r>
              <a:rPr lang="ja-JP" altLang="en-US" sz="1200">
                <a:solidFill>
                  <a:schemeClr val="tx1"/>
                </a:solidFill>
              </a:rPr>
              <a:t>：モデルの評価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8A8A92-8538-18D0-4F3E-C714EE0FDDBE}"/>
              </a:ext>
            </a:extLst>
          </p:cNvPr>
          <p:cNvSpPr txBox="1"/>
          <p:nvPr/>
        </p:nvSpPr>
        <p:spPr>
          <a:xfrm>
            <a:off x="4036030" y="4227228"/>
            <a:ext cx="2170467" cy="379591"/>
          </a:xfrm>
          <a:prstGeom prst="rect">
            <a:avLst/>
          </a:prstGeom>
          <a:noFill/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test_size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= 0.3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E76DCD4-110B-C241-87AA-308341531B2C}"/>
              </a:ext>
            </a:extLst>
          </p:cNvPr>
          <p:cNvCxnSpPr>
            <a:cxnSpLocks/>
          </p:cNvCxnSpPr>
          <p:nvPr/>
        </p:nvCxnSpPr>
        <p:spPr>
          <a:xfrm>
            <a:off x="6195067" y="4462686"/>
            <a:ext cx="379621" cy="88136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12125B-2DA8-3D9E-21C5-A579B3EDC5E9}"/>
              </a:ext>
            </a:extLst>
          </p:cNvPr>
          <p:cNvSpPr txBox="1"/>
          <p:nvPr/>
        </p:nvSpPr>
        <p:spPr>
          <a:xfrm>
            <a:off x="3281957" y="4648174"/>
            <a:ext cx="327653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test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のデータを全体の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30%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にする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9305D0A-194F-B7FE-BAE0-716A2F3FD5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D76732-1CFB-67E6-5EC2-0D26F1E03F86}"/>
              </a:ext>
            </a:extLst>
          </p:cNvPr>
          <p:cNvSpPr txBox="1"/>
          <p:nvPr/>
        </p:nvSpPr>
        <p:spPr>
          <a:xfrm>
            <a:off x="2876696" y="2831858"/>
            <a:ext cx="117981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ライブラリ名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43D5A8-6948-A06B-A79D-FE8AA1716034}"/>
              </a:ext>
            </a:extLst>
          </p:cNvPr>
          <p:cNvSpPr txBox="1"/>
          <p:nvPr/>
        </p:nvSpPr>
        <p:spPr>
          <a:xfrm>
            <a:off x="4170968" y="2838791"/>
            <a:ext cx="117981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モジュール名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6E001E-8ABC-1B47-1AA7-E1125FA71CF7}"/>
              </a:ext>
            </a:extLst>
          </p:cNvPr>
          <p:cNvSpPr txBox="1"/>
          <p:nvPr/>
        </p:nvSpPr>
        <p:spPr>
          <a:xfrm>
            <a:off x="7114042" y="2845576"/>
            <a:ext cx="64120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関数名</a:t>
            </a:r>
          </a:p>
        </p:txBody>
      </p:sp>
    </p:spTree>
    <p:extLst>
      <p:ext uri="{BB962C8B-B14F-4D97-AF65-F5344CB8AC3E}">
        <p14:creationId xmlns:p14="http://schemas.microsoft.com/office/powerpoint/2010/main" val="16068725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C8E48EC-036E-31B0-77CA-040260B30162}"/>
              </a:ext>
            </a:extLst>
          </p:cNvPr>
          <p:cNvSpPr/>
          <p:nvPr/>
        </p:nvSpPr>
        <p:spPr>
          <a:xfrm>
            <a:off x="7183938" y="4247113"/>
            <a:ext cx="718145" cy="648000"/>
          </a:xfrm>
          <a:prstGeom prst="rect">
            <a:avLst/>
          </a:prstGeom>
          <a:solidFill>
            <a:srgbClr val="92D050">
              <a:alpha val="3287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2F657C-8570-3FCC-9758-C8DCCD1AEBB2}"/>
              </a:ext>
            </a:extLst>
          </p:cNvPr>
          <p:cNvSpPr/>
          <p:nvPr/>
        </p:nvSpPr>
        <p:spPr>
          <a:xfrm>
            <a:off x="7183938" y="2649367"/>
            <a:ext cx="718145" cy="1512000"/>
          </a:xfrm>
          <a:prstGeom prst="rect">
            <a:avLst/>
          </a:prstGeom>
          <a:solidFill>
            <a:schemeClr val="accent1">
              <a:alpha val="3287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88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4 ) ロジスティック回帰(もう少し詳しく)">
            <a:extLst>
              <a:ext uri="{FF2B5EF4-FFF2-40B4-BE49-F238E27FC236}">
                <a16:creationId xmlns:a16="http://schemas.microsoft.com/office/drawing/2014/main" id="{B697CF26-2354-4B83-8583-F145BB0C64DA}"/>
              </a:ext>
            </a:extLst>
          </p:cNvPr>
          <p:cNvSpPr txBox="1"/>
          <p:nvPr/>
        </p:nvSpPr>
        <p:spPr>
          <a:xfrm>
            <a:off x="115864" y="69170"/>
            <a:ext cx="6654926" cy="40780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 sz="2400"/>
              <a:t>全データ</a:t>
            </a:r>
            <a:r>
              <a:rPr lang="ja-JP" altLang="en-US" sz="2400" dirty="0"/>
              <a:t>を学習用と検証用に分割</a:t>
            </a:r>
            <a:r>
              <a:rPr lang="ja-JP" altLang="en-US" sz="2400"/>
              <a:t>して学習</a:t>
            </a:r>
            <a:endParaRPr sz="2400" dirty="0"/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6984302D-6263-232C-661E-1FA02E3068D8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STEP6</a:t>
            </a:r>
            <a:r>
              <a:rPr lang="ja-JP" altLang="en-US" sz="1200">
                <a:solidFill>
                  <a:schemeClr val="tx1"/>
                </a:solidFill>
              </a:rPr>
              <a:t>：モデルの評価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89456D9-183F-9271-59AA-430856AC7C52}"/>
              </a:ext>
            </a:extLst>
          </p:cNvPr>
          <p:cNvSpPr txBox="1"/>
          <p:nvPr/>
        </p:nvSpPr>
        <p:spPr>
          <a:xfrm>
            <a:off x="250599" y="988293"/>
            <a:ext cx="5781044" cy="3592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sng" strike="noStrike" cap="none" spc="0" normalizeH="0" baseline="0" err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random_state</a:t>
            </a:r>
            <a:r>
              <a:rPr kumimoji="0" lang="en-US" altLang="ja-JP" sz="1800" b="1" i="0" u="sng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= </a:t>
            </a:r>
            <a:r>
              <a:rPr lang="ja-JP" altLang="en-US" sz="1800" b="1" u="sng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数値</a:t>
            </a:r>
            <a:r>
              <a:rPr lang="en-US" altLang="ja-JP" sz="1800" b="1" u="sng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は乱数シード値を固定する</a:t>
            </a:r>
            <a:endParaRPr kumimoji="0" lang="en-US" altLang="ja-JP" sz="1800" b="1" i="0" u="sng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1" i="0" u="sng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228600" marR="0" indent="-180975" algn="l" defTabSz="825500" rtl="0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・同じ数値を指定すると、どんな環境でも同じ乱数が生成される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228600" marR="0" indent="-180975" algn="l" defTabSz="825500" rtl="0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ja-JP" sz="16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はデータを分割する前にデータの行の順番をランダムに変更する</a:t>
            </a:r>
            <a:endParaRPr lang="en-US" altLang="ja-JP" sz="16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marR="0" indent="-180975" algn="l" defTabSz="825500" rtl="0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ja-JP" sz="16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を指定しないと、</a:t>
            </a:r>
            <a:r>
              <a:rPr lang="en-US" altLang="ja-JP" sz="16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をするたびに異なる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データと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データができる</a:t>
            </a:r>
            <a:endParaRPr lang="en-US" altLang="ja-JP" sz="16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marR="0" indent="-180975" algn="l" defTabSz="825500" rtl="0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教員と学生の全員の分割データを一致させるため、今回は</a:t>
            </a:r>
            <a:r>
              <a:rPr kumimoji="0" lang="en-US" altLang="ja-JP" sz="16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random_state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=0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を指定する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9305D0A-194F-B7FE-BAE0-716A2F3FD5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679E779-FC64-1CC0-0CFC-E0AFE03FFDAE}"/>
              </a:ext>
            </a:extLst>
          </p:cNvPr>
          <p:cNvSpPr txBox="1"/>
          <p:nvPr/>
        </p:nvSpPr>
        <p:spPr>
          <a:xfrm>
            <a:off x="7199030" y="2655121"/>
            <a:ext cx="718145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7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/>
              <a:t>3</a:t>
            </a:r>
            <a:r>
              <a:rPr lang="ja-JP" altLang="en-US" sz="1400"/>
              <a:t>行目</a:t>
            </a:r>
            <a:endParaRPr lang="en-US" altLang="ja-JP" sz="1400"/>
          </a:p>
          <a:p>
            <a:pPr defTabSz="825500"/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defTabSz="825500"/>
            <a:r>
              <a:rPr lang="en-US" altLang="ja-JP" sz="1400"/>
              <a:t>5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lang="en-US" altLang="ja-JP" sz="1400"/>
          </a:p>
          <a:p>
            <a:pPr defTabSz="825500"/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lang="en-US" altLang="ja-JP" sz="1400"/>
          </a:p>
          <a:p>
            <a:pPr defTabSz="825500"/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6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defTabSz="825500"/>
            <a:r>
              <a:rPr lang="en-US" altLang="ja-JP" sz="1400"/>
              <a:t>8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lang="en-US" altLang="ja-JP" sz="1400"/>
          </a:p>
          <a:p>
            <a:pPr defTabSz="825500"/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10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defTabSz="825500"/>
            <a:r>
              <a:rPr lang="en-US" altLang="ja-JP" sz="1400"/>
              <a:t>9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defTabSz="825500"/>
            <a:r>
              <a:rPr lang="en-US" altLang="ja-JP" sz="1400"/>
              <a:t>4</a:t>
            </a:r>
            <a:r>
              <a:rPr lang="ja-JP" altLang="en-US" sz="1400"/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624FAF4-5269-ED67-AD41-72855ED9D6A3}"/>
              </a:ext>
            </a:extLst>
          </p:cNvPr>
          <p:cNvCxnSpPr>
            <a:cxnSpLocks/>
          </p:cNvCxnSpPr>
          <p:nvPr/>
        </p:nvCxnSpPr>
        <p:spPr>
          <a:xfrm>
            <a:off x="7183938" y="4199428"/>
            <a:ext cx="893262" cy="0"/>
          </a:xfrm>
          <a:prstGeom prst="line">
            <a:avLst/>
          </a:prstGeom>
          <a:noFill/>
          <a:ln w="254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05AB81C-32BB-974F-67C5-92250C66B441}"/>
              </a:ext>
            </a:extLst>
          </p:cNvPr>
          <p:cNvSpPr txBox="1"/>
          <p:nvPr/>
        </p:nvSpPr>
        <p:spPr>
          <a:xfrm>
            <a:off x="8116690" y="4025021"/>
            <a:ext cx="51296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分割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AFCE9CD-9206-AE9E-DC85-64FA9328B86D}"/>
              </a:ext>
            </a:extLst>
          </p:cNvPr>
          <p:cNvSpPr txBox="1"/>
          <p:nvPr/>
        </p:nvSpPr>
        <p:spPr>
          <a:xfrm>
            <a:off x="6160577" y="2656112"/>
            <a:ext cx="718145" cy="2257028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/>
              <a:t>2</a:t>
            </a:r>
            <a:r>
              <a:rPr lang="ja-JP" altLang="en-US" sz="1400"/>
              <a:t>行目</a:t>
            </a:r>
            <a:endParaRPr lang="en-US" altLang="ja-JP" sz="1400"/>
          </a:p>
          <a:p>
            <a:pPr defTabSz="825500"/>
            <a:r>
              <a:rPr lang="en-US" altLang="ja-JP" sz="1400"/>
              <a:t>3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defTabSz="825500"/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4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lang="en-US" altLang="ja-JP" sz="1400"/>
          </a:p>
          <a:p>
            <a:pPr defTabSz="825500"/>
            <a:r>
              <a:rPr lang="en-US" altLang="ja-JP" sz="1400"/>
              <a:t>5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lang="en-US" altLang="ja-JP" sz="1400"/>
          </a:p>
          <a:p>
            <a:pPr defTabSz="825500"/>
            <a:r>
              <a:rPr lang="en-US" altLang="ja-JP" sz="1400"/>
              <a:t>6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defTabSz="825500"/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7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lang="en-US" altLang="ja-JP" sz="1400"/>
          </a:p>
          <a:p>
            <a:pPr defTabSz="825500"/>
            <a:r>
              <a:rPr lang="en-US" altLang="ja-JP" sz="1400"/>
              <a:t>8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defTabSz="825500"/>
            <a:r>
              <a:rPr lang="en-US" altLang="ja-JP" sz="1400"/>
              <a:t>9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defTabSz="825500"/>
            <a:r>
              <a:rPr lang="en-US" altLang="ja-JP" sz="1400"/>
              <a:t>10</a:t>
            </a:r>
            <a:r>
              <a:rPr lang="ja-JP" altLang="en-US" sz="1400"/>
              <a:t>行目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E9AE8B0A-CC13-64FF-E1FE-969CFA16A5FB}"/>
              </a:ext>
            </a:extLst>
          </p:cNvPr>
          <p:cNvSpPr/>
          <p:nvPr/>
        </p:nvSpPr>
        <p:spPr>
          <a:xfrm>
            <a:off x="6924629" y="3569859"/>
            <a:ext cx="198938" cy="429534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C7DC418-DBEC-07B1-A48D-AD0B962C5219}"/>
              </a:ext>
            </a:extLst>
          </p:cNvPr>
          <p:cNvSpPr txBox="1"/>
          <p:nvPr/>
        </p:nvSpPr>
        <p:spPr>
          <a:xfrm>
            <a:off x="7953211" y="3337536"/>
            <a:ext cx="112851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学習データ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0F720C-5B19-E809-D5E2-9A33FAE151FB}"/>
              </a:ext>
            </a:extLst>
          </p:cNvPr>
          <p:cNvSpPr txBox="1"/>
          <p:nvPr/>
        </p:nvSpPr>
        <p:spPr>
          <a:xfrm>
            <a:off x="7953211" y="4484732"/>
            <a:ext cx="112851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>
                <a:solidFill>
                  <a:schemeClr val="accent3">
                    <a:lumMod val="60000"/>
                    <a:lumOff val="40000"/>
                  </a:schemeClr>
                </a:solidFill>
              </a:rPr>
              <a:t>検証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A0ADAF-4FAB-9F75-8A90-AB5FE18D0836}"/>
              </a:ext>
            </a:extLst>
          </p:cNvPr>
          <p:cNvSpPr txBox="1"/>
          <p:nvPr/>
        </p:nvSpPr>
        <p:spPr>
          <a:xfrm>
            <a:off x="6614985" y="2276521"/>
            <a:ext cx="218008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ランダムに並び替え</a:t>
            </a:r>
          </a:p>
        </p:txBody>
      </p:sp>
    </p:spTree>
    <p:extLst>
      <p:ext uri="{BB962C8B-B14F-4D97-AF65-F5344CB8AC3E}">
        <p14:creationId xmlns:p14="http://schemas.microsoft.com/office/powerpoint/2010/main" val="375966350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学習用データを用いて学習させる"/>
          <p:cNvSpPr txBox="1"/>
          <p:nvPr/>
        </p:nvSpPr>
        <p:spPr>
          <a:xfrm>
            <a:off x="271582" y="726077"/>
            <a:ext cx="4151778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10-4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分割されたデータを調べる</a:t>
            </a:r>
            <a:endParaRPr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sp>
        <p:nvSpPr>
          <p:cNvPr id="411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3" name="4 ) ロジスティック回帰(もう少し詳しく)">
            <a:extLst>
              <a:ext uri="{FF2B5EF4-FFF2-40B4-BE49-F238E27FC236}">
                <a16:creationId xmlns:a16="http://schemas.microsoft.com/office/drawing/2014/main" id="{08F5572E-E00F-41E5-A1AC-0E7A3F60831D}"/>
              </a:ext>
            </a:extLst>
          </p:cNvPr>
          <p:cNvSpPr txBox="1"/>
          <p:nvPr/>
        </p:nvSpPr>
        <p:spPr>
          <a:xfrm>
            <a:off x="96057" y="56315"/>
            <a:ext cx="6654926" cy="40780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 sz="2400"/>
              <a:t>全データ</a:t>
            </a:r>
            <a:r>
              <a:rPr lang="ja-JP" altLang="en-US" sz="2400" dirty="0"/>
              <a:t>を学習用と検証用に分割</a:t>
            </a:r>
            <a:r>
              <a:rPr lang="ja-JP" altLang="en-US" sz="2400"/>
              <a:t>して学習</a:t>
            </a:r>
            <a:endParaRPr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6A43EF-BC4E-EF72-FCCA-E18F2AFD413E}"/>
              </a:ext>
            </a:extLst>
          </p:cNvPr>
          <p:cNvSpPr/>
          <p:nvPr/>
        </p:nvSpPr>
        <p:spPr>
          <a:xfrm>
            <a:off x="324239" y="1086623"/>
            <a:ext cx="5825907" cy="1784680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8500" tIns="40500" rIns="0" bIns="810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ja-JP" sz="18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x_train.shape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" altLang="ja-JP" sz="18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(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x_test.shape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" altLang="ja-JP" sz="18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(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y_train.shape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" altLang="ja-JP" sz="18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(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y_test.shape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)</a:t>
            </a:r>
            <a:endParaRPr lang="ja-JP" altLang="en-US" sz="1800" b="1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ヒラギノ角ゴ ProN W3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6C765BC-D2F3-5CC4-DB3D-D96C082BDC5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98FFA232-3544-96A1-AF80-C2DE2B0AAAD6}"/>
              </a:ext>
            </a:extLst>
          </p:cNvPr>
          <p:cNvSpPr/>
          <p:nvPr/>
        </p:nvSpPr>
        <p:spPr>
          <a:xfrm>
            <a:off x="3657475" y="3321837"/>
            <a:ext cx="1104281" cy="735040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8" name="四角形">
            <a:extLst>
              <a:ext uri="{FF2B5EF4-FFF2-40B4-BE49-F238E27FC236}">
                <a16:creationId xmlns:a16="http://schemas.microsoft.com/office/drawing/2014/main" id="{85FF6A8F-7E1E-B13B-D1B5-426B7FDECCC1}"/>
              </a:ext>
            </a:extLst>
          </p:cNvPr>
          <p:cNvSpPr/>
          <p:nvPr/>
        </p:nvSpPr>
        <p:spPr>
          <a:xfrm>
            <a:off x="5054986" y="3321837"/>
            <a:ext cx="529275" cy="773042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9" name="x(特徴量データ)">
            <a:extLst>
              <a:ext uri="{FF2B5EF4-FFF2-40B4-BE49-F238E27FC236}">
                <a16:creationId xmlns:a16="http://schemas.microsoft.com/office/drawing/2014/main" id="{0D6C9C82-E873-AB9B-2F1D-C41544E23969}"/>
              </a:ext>
            </a:extLst>
          </p:cNvPr>
          <p:cNvSpPr txBox="1"/>
          <p:nvPr/>
        </p:nvSpPr>
        <p:spPr>
          <a:xfrm>
            <a:off x="3657475" y="2995133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x(</a:t>
            </a:r>
            <a:r>
              <a:rPr sz="1400" dirty="0" err="1"/>
              <a:t>特徴量データ</a:t>
            </a:r>
            <a:r>
              <a:rPr sz="1400" dirty="0"/>
              <a:t>)</a:t>
            </a:r>
          </a:p>
        </p:txBody>
      </p:sp>
      <p:sp>
        <p:nvSpPr>
          <p:cNvPr id="10" name="y(正解データ)">
            <a:extLst>
              <a:ext uri="{FF2B5EF4-FFF2-40B4-BE49-F238E27FC236}">
                <a16:creationId xmlns:a16="http://schemas.microsoft.com/office/drawing/2014/main" id="{055D6EB7-33F3-EFE8-6787-8A008CDD98BC}"/>
              </a:ext>
            </a:extLst>
          </p:cNvPr>
          <p:cNvSpPr txBox="1"/>
          <p:nvPr/>
        </p:nvSpPr>
        <p:spPr>
          <a:xfrm>
            <a:off x="5054986" y="2981109"/>
            <a:ext cx="119263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y(</a:t>
            </a:r>
            <a:r>
              <a:rPr sz="1400" dirty="0" err="1"/>
              <a:t>正解データ</a:t>
            </a:r>
            <a:r>
              <a:rPr sz="1400" dirty="0"/>
              <a:t>)</a:t>
            </a:r>
          </a:p>
        </p:txBody>
      </p:sp>
      <p:sp>
        <p:nvSpPr>
          <p:cNvPr id="11" name="四角形">
            <a:extLst>
              <a:ext uri="{FF2B5EF4-FFF2-40B4-BE49-F238E27FC236}">
                <a16:creationId xmlns:a16="http://schemas.microsoft.com/office/drawing/2014/main" id="{ADB63D1C-0CB3-7C74-3974-3F924CE5851D}"/>
              </a:ext>
            </a:extLst>
          </p:cNvPr>
          <p:cNvSpPr/>
          <p:nvPr/>
        </p:nvSpPr>
        <p:spPr>
          <a:xfrm>
            <a:off x="3657475" y="4256623"/>
            <a:ext cx="1064611" cy="435613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2" name="四角形">
            <a:extLst>
              <a:ext uri="{FF2B5EF4-FFF2-40B4-BE49-F238E27FC236}">
                <a16:creationId xmlns:a16="http://schemas.microsoft.com/office/drawing/2014/main" id="{536516C9-5A47-DC3E-C23E-CAC5DA4B30EE}"/>
              </a:ext>
            </a:extLst>
          </p:cNvPr>
          <p:cNvSpPr/>
          <p:nvPr/>
        </p:nvSpPr>
        <p:spPr>
          <a:xfrm>
            <a:off x="5054986" y="4240209"/>
            <a:ext cx="529275" cy="435614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3" name="x_train">
            <a:extLst>
              <a:ext uri="{FF2B5EF4-FFF2-40B4-BE49-F238E27FC236}">
                <a16:creationId xmlns:a16="http://schemas.microsoft.com/office/drawing/2014/main" id="{4CCA99FD-41BF-FCB7-E325-2FBFA77764C7}"/>
              </a:ext>
            </a:extLst>
          </p:cNvPr>
          <p:cNvSpPr txBox="1"/>
          <p:nvPr/>
        </p:nvSpPr>
        <p:spPr>
          <a:xfrm>
            <a:off x="3817680" y="3547010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x_train</a:t>
            </a:r>
            <a:endParaRPr sz="1600" dirty="0"/>
          </a:p>
        </p:txBody>
      </p:sp>
      <p:sp>
        <p:nvSpPr>
          <p:cNvPr id="14" name="y_train">
            <a:extLst>
              <a:ext uri="{FF2B5EF4-FFF2-40B4-BE49-F238E27FC236}">
                <a16:creationId xmlns:a16="http://schemas.microsoft.com/office/drawing/2014/main" id="{AA081F47-095D-D91B-557A-190523638014}"/>
              </a:ext>
            </a:extLst>
          </p:cNvPr>
          <p:cNvSpPr txBox="1"/>
          <p:nvPr/>
        </p:nvSpPr>
        <p:spPr>
          <a:xfrm>
            <a:off x="5108684" y="3533238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y_train</a:t>
            </a:r>
            <a:endParaRPr sz="1600" dirty="0"/>
          </a:p>
        </p:txBody>
      </p:sp>
      <p:sp>
        <p:nvSpPr>
          <p:cNvPr id="15" name="y_test">
            <a:extLst>
              <a:ext uri="{FF2B5EF4-FFF2-40B4-BE49-F238E27FC236}">
                <a16:creationId xmlns:a16="http://schemas.microsoft.com/office/drawing/2014/main" id="{B866ED46-5A12-9576-D557-01A1816279DC}"/>
              </a:ext>
            </a:extLst>
          </p:cNvPr>
          <p:cNvSpPr txBox="1"/>
          <p:nvPr/>
        </p:nvSpPr>
        <p:spPr>
          <a:xfrm>
            <a:off x="5115380" y="4315669"/>
            <a:ext cx="70371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y_test</a:t>
            </a:r>
            <a:endParaRPr sz="1600" dirty="0"/>
          </a:p>
        </p:txBody>
      </p:sp>
      <p:sp>
        <p:nvSpPr>
          <p:cNvPr id="16" name="x_test">
            <a:extLst>
              <a:ext uri="{FF2B5EF4-FFF2-40B4-BE49-F238E27FC236}">
                <a16:creationId xmlns:a16="http://schemas.microsoft.com/office/drawing/2014/main" id="{E3EBE5FD-5B5C-EADA-F5A0-900E197354F5}"/>
              </a:ext>
            </a:extLst>
          </p:cNvPr>
          <p:cNvSpPr txBox="1"/>
          <p:nvPr/>
        </p:nvSpPr>
        <p:spPr>
          <a:xfrm>
            <a:off x="3817163" y="4332082"/>
            <a:ext cx="702116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x_test</a:t>
            </a:r>
            <a:endParaRPr sz="1600" dirty="0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699DF84A-076F-446A-BBD7-710E194D70F0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①学習モデルの選択…">
            <a:extLst>
              <a:ext uri="{FF2B5EF4-FFF2-40B4-BE49-F238E27FC236}">
                <a16:creationId xmlns:a16="http://schemas.microsoft.com/office/drawing/2014/main" id="{71AB62E8-AC35-9369-CDFE-FF1D02264713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STEP6</a:t>
            </a:r>
            <a:r>
              <a:rPr lang="ja-JP" altLang="en-US" sz="1200">
                <a:solidFill>
                  <a:schemeClr val="tx1"/>
                </a:solidFill>
              </a:rPr>
              <a:t>：モデルの評価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EF7E283-964E-56F2-5771-2DCB93D9EAFA}"/>
              </a:ext>
            </a:extLst>
          </p:cNvPr>
          <p:cNvSpPr txBox="1"/>
          <p:nvPr/>
        </p:nvSpPr>
        <p:spPr>
          <a:xfrm>
            <a:off x="799273" y="2916378"/>
            <a:ext cx="148758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(309, 10)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1">
                <a:latin typeface="Courier New" panose="02070309020205020404" pitchFamily="49" charset="0"/>
                <a:cs typeface="Courier New" panose="02070309020205020404" pitchFamily="49" charset="0"/>
              </a:rPr>
              <a:t>(133, 10)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(309,)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1">
                <a:latin typeface="Courier New" panose="02070309020205020404" pitchFamily="49" charset="0"/>
                <a:cs typeface="Courier New" panose="02070309020205020404" pitchFamily="49" charset="0"/>
              </a:rPr>
              <a:t>(133,)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20" name="下矢印 19">
            <a:extLst>
              <a:ext uri="{FF2B5EF4-FFF2-40B4-BE49-F238E27FC236}">
                <a16:creationId xmlns:a16="http://schemas.microsoft.com/office/drawing/2014/main" id="{FB705ADE-39C8-8732-21EA-F8D61D2B9803}"/>
              </a:ext>
            </a:extLst>
          </p:cNvPr>
          <p:cNvSpPr/>
          <p:nvPr/>
        </p:nvSpPr>
        <p:spPr>
          <a:xfrm rot="16200000" flipH="1">
            <a:off x="412855" y="2998337"/>
            <a:ext cx="348101" cy="341692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F1CF2F3-70C9-7951-2DD5-2D1565E74491}"/>
              </a:ext>
            </a:extLst>
          </p:cNvPr>
          <p:cNvSpPr txBox="1"/>
          <p:nvPr/>
        </p:nvSpPr>
        <p:spPr>
          <a:xfrm>
            <a:off x="2670073" y="3551835"/>
            <a:ext cx="9073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309</a:t>
            </a:r>
            <a:r>
              <a:rPr lang="ja-JP" altLang="en-US" sz="2000">
                <a:solidFill>
                  <a:schemeClr val="accent5">
                    <a:lumMod val="75000"/>
                  </a:schemeClr>
                </a:solidFill>
              </a:rPr>
              <a:t>行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470D2A-D89D-C10A-3916-C426E54B4D37}"/>
              </a:ext>
            </a:extLst>
          </p:cNvPr>
          <p:cNvSpPr txBox="1"/>
          <p:nvPr/>
        </p:nvSpPr>
        <p:spPr>
          <a:xfrm>
            <a:off x="2670331" y="4269243"/>
            <a:ext cx="9073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133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</a:t>
            </a:r>
          </a:p>
        </p:txBody>
      </p:sp>
      <p:sp>
        <p:nvSpPr>
          <p:cNvPr id="24" name="線">
            <a:extLst>
              <a:ext uri="{FF2B5EF4-FFF2-40B4-BE49-F238E27FC236}">
                <a16:creationId xmlns:a16="http://schemas.microsoft.com/office/drawing/2014/main" id="{C047AB8E-2609-C809-BE94-2C606196FD8D}"/>
              </a:ext>
            </a:extLst>
          </p:cNvPr>
          <p:cNvSpPr/>
          <p:nvPr/>
        </p:nvSpPr>
        <p:spPr>
          <a:xfrm>
            <a:off x="2670073" y="4138742"/>
            <a:ext cx="3480074" cy="194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lIns="19050" tIns="19050" rIns="19050" bIns="19050" anchor="ctr"/>
          <a:lstStyle/>
          <a:p>
            <a:endParaRPr sz="422"/>
          </a:p>
        </p:txBody>
      </p:sp>
    </p:spTree>
    <p:extLst>
      <p:ext uri="{BB962C8B-B14F-4D97-AF65-F5344CB8AC3E}">
        <p14:creationId xmlns:p14="http://schemas.microsoft.com/office/powerpoint/2010/main" val="293036070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四角形"/>
          <p:cNvSpPr/>
          <p:nvPr/>
        </p:nvSpPr>
        <p:spPr>
          <a:xfrm>
            <a:off x="1121193" y="3525291"/>
            <a:ext cx="1104281" cy="1336519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393" name="四角形"/>
          <p:cNvSpPr/>
          <p:nvPr/>
        </p:nvSpPr>
        <p:spPr>
          <a:xfrm>
            <a:off x="2532192" y="3525291"/>
            <a:ext cx="715224" cy="1306332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394" name="x(特徴量データ)"/>
          <p:cNvSpPr txBox="1"/>
          <p:nvPr/>
        </p:nvSpPr>
        <p:spPr>
          <a:xfrm>
            <a:off x="683339" y="3233928"/>
            <a:ext cx="1562928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/>
              <a:t>x(</a:t>
            </a:r>
            <a:r>
              <a:rPr sz="1600" dirty="0" err="1"/>
              <a:t>特徴量データ</a:t>
            </a:r>
            <a:r>
              <a:rPr sz="1600" dirty="0"/>
              <a:t>)</a:t>
            </a:r>
          </a:p>
        </p:txBody>
      </p:sp>
      <p:sp>
        <p:nvSpPr>
          <p:cNvPr id="395" name="y(正解データ)"/>
          <p:cNvSpPr txBox="1"/>
          <p:nvPr/>
        </p:nvSpPr>
        <p:spPr>
          <a:xfrm>
            <a:off x="2347471" y="3246100"/>
            <a:ext cx="1359347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/>
              <a:t>y(</a:t>
            </a:r>
            <a:r>
              <a:rPr sz="1600" dirty="0" err="1"/>
              <a:t>正解データ</a:t>
            </a:r>
            <a:r>
              <a:rPr sz="1600" dirty="0"/>
              <a:t>)</a:t>
            </a:r>
          </a:p>
        </p:txBody>
      </p:sp>
      <p:sp>
        <p:nvSpPr>
          <p:cNvPr id="396" name="x_train"/>
          <p:cNvSpPr txBox="1"/>
          <p:nvPr/>
        </p:nvSpPr>
        <p:spPr>
          <a:xfrm>
            <a:off x="1281399" y="3923129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x_train</a:t>
            </a:r>
            <a:endParaRPr sz="1600" dirty="0"/>
          </a:p>
        </p:txBody>
      </p:sp>
      <p:sp>
        <p:nvSpPr>
          <p:cNvPr id="397" name="y_train"/>
          <p:cNvSpPr txBox="1"/>
          <p:nvPr/>
        </p:nvSpPr>
        <p:spPr>
          <a:xfrm>
            <a:off x="2532192" y="3943731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y_train</a:t>
            </a:r>
            <a:endParaRPr sz="1600" dirty="0"/>
          </a:p>
        </p:txBody>
      </p:sp>
      <p:sp>
        <p:nvSpPr>
          <p:cNvPr id="398" name="角丸四角形"/>
          <p:cNvSpPr/>
          <p:nvPr/>
        </p:nvSpPr>
        <p:spPr>
          <a:xfrm>
            <a:off x="3945655" y="3817229"/>
            <a:ext cx="962978" cy="1058897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399" name="学習モデルの選定"/>
          <p:cNvSpPr txBox="1"/>
          <p:nvPr/>
        </p:nvSpPr>
        <p:spPr>
          <a:xfrm>
            <a:off x="3814736" y="3013395"/>
            <a:ext cx="1679948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600" dirty="0" err="1"/>
              <a:t>学習モデルの選定</a:t>
            </a:r>
            <a:endParaRPr sz="1600" dirty="0"/>
          </a:p>
        </p:txBody>
      </p:sp>
      <p:sp>
        <p:nvSpPr>
          <p:cNvPr id="400" name="学習"/>
          <p:cNvSpPr txBox="1"/>
          <p:nvPr/>
        </p:nvSpPr>
        <p:spPr>
          <a:xfrm>
            <a:off x="4202723" y="4233080"/>
            <a:ext cx="448841" cy="2846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sz="1600"/>
              <a:t>学習</a:t>
            </a:r>
          </a:p>
        </p:txBody>
      </p:sp>
      <p:sp>
        <p:nvSpPr>
          <p:cNvPr id="401" name="矢印"/>
          <p:cNvSpPr/>
          <p:nvPr/>
        </p:nvSpPr>
        <p:spPr>
          <a:xfrm>
            <a:off x="3404840" y="416884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402" name="矢印"/>
          <p:cNvSpPr/>
          <p:nvPr/>
        </p:nvSpPr>
        <p:spPr>
          <a:xfrm rot="5400000">
            <a:off x="4189019" y="3300664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403" name="角丸四角形"/>
          <p:cNvSpPr/>
          <p:nvPr/>
        </p:nvSpPr>
        <p:spPr>
          <a:xfrm>
            <a:off x="5354638" y="3817087"/>
            <a:ext cx="962978" cy="1058897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404" name="学習済み…"/>
          <p:cNvSpPr txBox="1"/>
          <p:nvPr/>
        </p:nvSpPr>
        <p:spPr>
          <a:xfrm>
            <a:off x="5406521" y="4123131"/>
            <a:ext cx="859211" cy="53091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600"/>
              <a:t>学習済み</a:t>
            </a:r>
          </a:p>
          <a:p>
            <a:pPr>
              <a:defRPr sz="4200"/>
            </a:pPr>
            <a:r>
              <a:rPr sz="1600"/>
              <a:t>モデル</a:t>
            </a:r>
          </a:p>
        </p:txBody>
      </p:sp>
      <p:sp>
        <p:nvSpPr>
          <p:cNvPr id="405" name="矢印"/>
          <p:cNvSpPr/>
          <p:nvPr/>
        </p:nvSpPr>
        <p:spPr>
          <a:xfrm>
            <a:off x="4973198" y="4194348"/>
            <a:ext cx="367357" cy="425239"/>
          </a:xfrm>
          <a:prstGeom prst="rightArrow">
            <a:avLst>
              <a:gd name="adj1" fmla="val 31663"/>
              <a:gd name="adj2" fmla="val 5540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406" name="学習用データを用いて学習させる"/>
          <p:cNvSpPr txBox="1"/>
          <p:nvPr/>
        </p:nvSpPr>
        <p:spPr>
          <a:xfrm>
            <a:off x="275062" y="1019411"/>
            <a:ext cx="4959691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10-5 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学習用</a:t>
            </a:r>
            <a:r>
              <a:rPr lang="en-US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(train)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データ</a:t>
            </a:r>
            <a:r>
              <a:rPr lang="en-US"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で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学習させる</a:t>
            </a:r>
            <a:endParaRPr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sp>
        <p:nvSpPr>
          <p:cNvPr id="411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3" name="4 ) ロジスティック回帰(もう少し詳しく)">
            <a:extLst>
              <a:ext uri="{FF2B5EF4-FFF2-40B4-BE49-F238E27FC236}">
                <a16:creationId xmlns:a16="http://schemas.microsoft.com/office/drawing/2014/main" id="{08F5572E-E00F-41E5-A1AC-0E7A3F60831D}"/>
              </a:ext>
            </a:extLst>
          </p:cNvPr>
          <p:cNvSpPr txBox="1"/>
          <p:nvPr/>
        </p:nvSpPr>
        <p:spPr>
          <a:xfrm>
            <a:off x="96057" y="56315"/>
            <a:ext cx="6654926" cy="40780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 sz="2400"/>
              <a:t>全データ</a:t>
            </a:r>
            <a:r>
              <a:rPr lang="ja-JP" altLang="en-US" sz="2400" dirty="0"/>
              <a:t>を学習用と検証用に分割</a:t>
            </a:r>
            <a:r>
              <a:rPr lang="ja-JP" altLang="en-US" sz="2400"/>
              <a:t>して学習</a:t>
            </a:r>
            <a:endParaRPr sz="24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BB5524-20EE-A8D2-BD78-AE155AD2F86C}"/>
              </a:ext>
            </a:extLst>
          </p:cNvPr>
          <p:cNvSpPr txBox="1"/>
          <p:nvPr/>
        </p:nvSpPr>
        <p:spPr>
          <a:xfrm>
            <a:off x="4713521" y="3407046"/>
            <a:ext cx="2087111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600">
                <a:solidFill>
                  <a:srgbClr val="00B050"/>
                </a:solidFill>
              </a:rPr>
              <a:t>今回は</a:t>
            </a:r>
            <a:r>
              <a:rPr lang="en-US" altLang="ja-JP" sz="1600">
                <a:solidFill>
                  <a:srgbClr val="00B050"/>
                </a:solidFill>
              </a:rPr>
              <a:t>Linear model</a:t>
            </a:r>
            <a:endParaRPr lang="ja-JP" altLang="en-US" sz="1600">
              <a:solidFill>
                <a:srgbClr val="00B05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6A43EF-BC4E-EF72-FCCA-E18F2AFD413E}"/>
              </a:ext>
            </a:extLst>
          </p:cNvPr>
          <p:cNvSpPr/>
          <p:nvPr/>
        </p:nvSpPr>
        <p:spPr>
          <a:xfrm>
            <a:off x="309717" y="1420261"/>
            <a:ext cx="7554644" cy="1369182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8500" tIns="40500" rIns="0" bIns="810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ja-JP" sz="18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 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sklearn.linear_model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 </a:t>
            </a:r>
            <a:r>
              <a:rPr lang="en" altLang="ja-JP" sz="18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 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LinearRegression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ヒラギノ角ゴ ProN W3"/>
            </a:endParaRPr>
          </a:p>
          <a:p>
            <a:pPr algn="l">
              <a:lnSpc>
                <a:spcPct val="150000"/>
              </a:lnSpc>
            </a:pP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model_dm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 = 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LinearRegression</a:t>
            </a:r>
            <a:r>
              <a:rPr lang="en-US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()</a:t>
            </a:r>
          </a:p>
          <a:p>
            <a:pPr algn="l">
              <a:lnSpc>
                <a:spcPct val="150000"/>
              </a:lnSpc>
            </a:pP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model_dm.fit</a:t>
            </a:r>
            <a:r>
              <a:rPr lang="en-US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(</a:t>
            </a:r>
            <a:r>
              <a:rPr lang="en-US" altLang="ja-JP" sz="1800" b="1" err="1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x_train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, </a:t>
            </a:r>
            <a:r>
              <a:rPr lang="en-US" altLang="ja-JP" sz="1800" b="1" err="1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y_train</a:t>
            </a:r>
            <a:r>
              <a:rPr lang="en-US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)</a:t>
            </a:r>
            <a:r>
              <a:rPr lang="en-US" altLang="ja-JP" sz="1800" b="1">
                <a:solidFill>
                  <a:srgbClr val="FFFFFF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 </a:t>
            </a:r>
            <a:endParaRPr lang="ja-JP" altLang="en-US" sz="1800" b="1">
              <a:solidFill>
                <a:srgbClr val="FFFFFF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  <a:sym typeface="ヒラギノ角ゴ ProN W3"/>
            </a:endParaRPr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A743EA01-77E5-417E-FF98-E78CC1AC3312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STEP6</a:t>
            </a:r>
            <a:r>
              <a:rPr lang="ja-JP" altLang="en-US" sz="1200">
                <a:solidFill>
                  <a:schemeClr val="tx1"/>
                </a:solidFill>
              </a:rPr>
              <a:t>：モデルの評価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6C765BC-D2F3-5CC4-DB3D-D96C082BDC5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24</a:t>
            </a:fld>
            <a:endParaRPr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C73686B-C4D1-C7BE-485D-9CD6B12EA229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88461103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検証用データを用いて学習結果を評価する"/>
          <p:cNvSpPr txBox="1"/>
          <p:nvPr/>
        </p:nvSpPr>
        <p:spPr>
          <a:xfrm>
            <a:off x="207030" y="1030991"/>
            <a:ext cx="5180905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20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20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10-6 </a:t>
            </a:r>
            <a:r>
              <a:rPr sz="20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検証用データ</a:t>
            </a:r>
            <a:r>
              <a:rPr lang="ja-JP" altLang="en-US" sz="20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で予測結果を</a:t>
            </a:r>
            <a:r>
              <a:rPr sz="20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評価</a:t>
            </a:r>
            <a:endParaRPr sz="20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29" name="x_test(特徴量データ)を用いて正解を予測して、y_test(実際の正解)との違いを比較・評価する"/>
          <p:cNvSpPr txBox="1"/>
          <p:nvPr/>
        </p:nvSpPr>
        <p:spPr>
          <a:xfrm>
            <a:off x="559124" y="2378742"/>
            <a:ext cx="8157440" cy="356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>
              <a:lnSpc>
                <a:spcPct val="120000"/>
              </a:lnSpc>
            </a:pP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x_testを用い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た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予測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値と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実際の正解</a:t>
            </a:r>
            <a:r>
              <a:rPr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との違いを比較・評価する</a:t>
            </a:r>
            <a:endParaRPr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0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31" name="print(model2.predict(x2_test))…"/>
          <p:cNvSpPr txBox="1"/>
          <p:nvPr/>
        </p:nvSpPr>
        <p:spPr>
          <a:xfrm>
            <a:off x="464383" y="1474013"/>
            <a:ext cx="6171080" cy="869075"/>
          </a:xfrm>
          <a:prstGeom prst="rect">
            <a:avLst/>
          </a:prstGeom>
          <a:ln w="25400">
            <a:solidFill>
              <a:srgbClr val="00B0F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35000" tIns="0" rIns="19050" bIns="72000" anchor="ctr">
            <a:spAutoFit/>
          </a:bodyPr>
          <a:lstStyle/>
          <a:p>
            <a:pPr algn="l">
              <a:lnSpc>
                <a:spcPct val="150000"/>
              </a:lnSpc>
              <a:defRPr sz="3900"/>
            </a:pPr>
            <a:r>
              <a:rPr lang="en" altLang="ja-JP" sz="1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ヒラギノ角ゴ ProN W3"/>
              </a:rPr>
              <a:t>model_dm</a:t>
            </a:r>
            <a:r>
              <a:rPr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.predict</a:t>
            </a:r>
            <a:r>
              <a:rPr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50000"/>
              </a:lnSpc>
              <a:defRPr sz="3900"/>
            </a:pPr>
            <a:r>
              <a:rPr lang="en" altLang="ja-JP" sz="1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32" name="4 ) ロジスティック回帰(もう少し詳しく)"/>
          <p:cNvSpPr txBox="1"/>
          <p:nvPr/>
        </p:nvSpPr>
        <p:spPr>
          <a:xfrm>
            <a:off x="280321" y="46084"/>
            <a:ext cx="6654926" cy="40780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 sz="2400" dirty="0"/>
              <a:t>全データを学習用と検証用に分割</a:t>
            </a:r>
            <a:r>
              <a:rPr lang="ja-JP" altLang="en-US" sz="2400"/>
              <a:t>して学習</a:t>
            </a:r>
            <a:endParaRPr sz="2400" dirty="0"/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7D4D735D-E812-81A8-77E7-36FD7C159839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STEP5</a:t>
            </a:r>
            <a:r>
              <a:rPr lang="ja-JP" altLang="en-US" sz="1200">
                <a:solidFill>
                  <a:srgbClr val="FF0000"/>
                </a:solidFill>
              </a:rPr>
              <a:t>：予測を行う</a:t>
            </a:r>
            <a:endParaRPr lang="en-US" altLang="ja-JP" sz="1200" dirty="0">
              <a:solidFill>
                <a:srgbClr val="FF0000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STEP6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3" name="矢印">
            <a:extLst>
              <a:ext uri="{FF2B5EF4-FFF2-40B4-BE49-F238E27FC236}">
                <a16:creationId xmlns:a16="http://schemas.microsoft.com/office/drawing/2014/main" id="{CA828FAE-3FFD-BE54-966F-56B571FAD7F9}"/>
              </a:ext>
            </a:extLst>
          </p:cNvPr>
          <p:cNvSpPr/>
          <p:nvPr/>
        </p:nvSpPr>
        <p:spPr>
          <a:xfrm>
            <a:off x="1377884" y="3861037"/>
            <a:ext cx="3665177" cy="24542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" name="四角形">
            <a:extLst>
              <a:ext uri="{FF2B5EF4-FFF2-40B4-BE49-F238E27FC236}">
                <a16:creationId xmlns:a16="http://schemas.microsoft.com/office/drawing/2014/main" id="{3BAFA5AE-20D8-4475-42B1-EA6089B52D96}"/>
              </a:ext>
            </a:extLst>
          </p:cNvPr>
          <p:cNvSpPr/>
          <p:nvPr/>
        </p:nvSpPr>
        <p:spPr>
          <a:xfrm>
            <a:off x="826872" y="4267330"/>
            <a:ext cx="1064611" cy="76132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A7FB49F6-880D-2012-F581-9C6045116BBF}"/>
              </a:ext>
            </a:extLst>
          </p:cNvPr>
          <p:cNvSpPr/>
          <p:nvPr/>
        </p:nvSpPr>
        <p:spPr>
          <a:xfrm>
            <a:off x="2224382" y="4243501"/>
            <a:ext cx="715224" cy="76132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8" name="y_test">
            <a:extLst>
              <a:ext uri="{FF2B5EF4-FFF2-40B4-BE49-F238E27FC236}">
                <a16:creationId xmlns:a16="http://schemas.microsoft.com/office/drawing/2014/main" id="{E6D37666-F6F7-9F62-9AB1-40963E2C1DAC}"/>
              </a:ext>
            </a:extLst>
          </p:cNvPr>
          <p:cNvSpPr txBox="1"/>
          <p:nvPr/>
        </p:nvSpPr>
        <p:spPr>
          <a:xfrm>
            <a:off x="2206183" y="4451309"/>
            <a:ext cx="70371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y_test</a:t>
            </a:r>
            <a:endParaRPr sz="1600" dirty="0"/>
          </a:p>
        </p:txBody>
      </p:sp>
      <p:sp>
        <p:nvSpPr>
          <p:cNvPr id="9" name="x_test">
            <a:extLst>
              <a:ext uri="{FF2B5EF4-FFF2-40B4-BE49-F238E27FC236}">
                <a16:creationId xmlns:a16="http://schemas.microsoft.com/office/drawing/2014/main" id="{47225B48-238E-0693-82AA-F370DCD9367E}"/>
              </a:ext>
            </a:extLst>
          </p:cNvPr>
          <p:cNvSpPr txBox="1"/>
          <p:nvPr/>
        </p:nvSpPr>
        <p:spPr>
          <a:xfrm>
            <a:off x="986560" y="4495867"/>
            <a:ext cx="702116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x_test</a:t>
            </a:r>
            <a:endParaRPr sz="1600" dirty="0"/>
          </a:p>
        </p:txBody>
      </p:sp>
      <p:sp>
        <p:nvSpPr>
          <p:cNvPr id="13" name="角丸四角形">
            <a:extLst>
              <a:ext uri="{FF2B5EF4-FFF2-40B4-BE49-F238E27FC236}">
                <a16:creationId xmlns:a16="http://schemas.microsoft.com/office/drawing/2014/main" id="{DF489444-5FF2-7E61-EA5E-E26EA8CEDD17}"/>
              </a:ext>
            </a:extLst>
          </p:cNvPr>
          <p:cNvSpPr/>
          <p:nvPr/>
        </p:nvSpPr>
        <p:spPr>
          <a:xfrm>
            <a:off x="5165861" y="3648519"/>
            <a:ext cx="962978" cy="678156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4" name="学習済み…">
            <a:extLst>
              <a:ext uri="{FF2B5EF4-FFF2-40B4-BE49-F238E27FC236}">
                <a16:creationId xmlns:a16="http://schemas.microsoft.com/office/drawing/2014/main" id="{780EC95E-AE09-CA6D-86EE-4006057E133C}"/>
              </a:ext>
            </a:extLst>
          </p:cNvPr>
          <p:cNvSpPr txBox="1"/>
          <p:nvPr/>
        </p:nvSpPr>
        <p:spPr>
          <a:xfrm>
            <a:off x="5233116" y="37439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B37E1C-13DC-AD55-EFAB-048804390971}"/>
              </a:ext>
            </a:extLst>
          </p:cNvPr>
          <p:cNvSpPr/>
          <p:nvPr/>
        </p:nvSpPr>
        <p:spPr>
          <a:xfrm>
            <a:off x="710805" y="4231676"/>
            <a:ext cx="1288672" cy="777491"/>
          </a:xfrm>
          <a:prstGeom prst="rect">
            <a:avLst/>
          </a:prstGeom>
          <a:noFill/>
          <a:ln w="3492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7" name="角丸四角形">
            <a:extLst>
              <a:ext uri="{FF2B5EF4-FFF2-40B4-BE49-F238E27FC236}">
                <a16:creationId xmlns:a16="http://schemas.microsoft.com/office/drawing/2014/main" id="{50EF6888-FA4C-6373-8487-00EAAFF917C9}"/>
              </a:ext>
            </a:extLst>
          </p:cNvPr>
          <p:cNvSpPr/>
          <p:nvPr/>
        </p:nvSpPr>
        <p:spPr>
          <a:xfrm>
            <a:off x="6834765" y="3686015"/>
            <a:ext cx="1252919" cy="473727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8" name="正解の予測">
            <a:extLst>
              <a:ext uri="{FF2B5EF4-FFF2-40B4-BE49-F238E27FC236}">
                <a16:creationId xmlns:a16="http://schemas.microsoft.com/office/drawing/2014/main" id="{808BED84-745E-8154-8CAE-14582DEC9F96}"/>
              </a:ext>
            </a:extLst>
          </p:cNvPr>
          <p:cNvSpPr txBox="1"/>
          <p:nvPr/>
        </p:nvSpPr>
        <p:spPr>
          <a:xfrm>
            <a:off x="6931998" y="3809366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 dirty="0" err="1"/>
              <a:t>正解の予測</a:t>
            </a:r>
            <a:endParaRPr sz="1575" dirty="0"/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29625F9B-E660-E070-1AA3-0170501785D4}"/>
              </a:ext>
            </a:extLst>
          </p:cNvPr>
          <p:cNvSpPr/>
          <p:nvPr/>
        </p:nvSpPr>
        <p:spPr>
          <a:xfrm>
            <a:off x="6195019" y="3835939"/>
            <a:ext cx="555235" cy="323803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4348341-2292-41CB-BCC9-8A1870184B20}"/>
              </a:ext>
            </a:extLst>
          </p:cNvPr>
          <p:cNvSpPr/>
          <p:nvPr/>
        </p:nvSpPr>
        <p:spPr>
          <a:xfrm>
            <a:off x="2137722" y="4231676"/>
            <a:ext cx="933571" cy="805992"/>
          </a:xfrm>
          <a:prstGeom prst="rect">
            <a:avLst/>
          </a:prstGeom>
          <a:noFill/>
          <a:ln w="3492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313F3139-5B51-0D31-33DC-D949E999E24E}"/>
              </a:ext>
            </a:extLst>
          </p:cNvPr>
          <p:cNvSpPr/>
          <p:nvPr/>
        </p:nvSpPr>
        <p:spPr>
          <a:xfrm rot="5400000">
            <a:off x="7429294" y="4169181"/>
            <a:ext cx="323801" cy="25533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角丸四角形">
            <a:extLst>
              <a:ext uri="{FF2B5EF4-FFF2-40B4-BE49-F238E27FC236}">
                <a16:creationId xmlns:a16="http://schemas.microsoft.com/office/drawing/2014/main" id="{029244DA-CA3A-4A6F-68FA-0FDB2E8F9133}"/>
              </a:ext>
            </a:extLst>
          </p:cNvPr>
          <p:cNvSpPr/>
          <p:nvPr/>
        </p:nvSpPr>
        <p:spPr>
          <a:xfrm>
            <a:off x="6201738" y="4458749"/>
            <a:ext cx="1949045" cy="508632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3" name="正解との比較・評価">
            <a:extLst>
              <a:ext uri="{FF2B5EF4-FFF2-40B4-BE49-F238E27FC236}">
                <a16:creationId xmlns:a16="http://schemas.microsoft.com/office/drawing/2014/main" id="{40CC195D-520A-8EBB-F10D-98D09D8E6387}"/>
              </a:ext>
            </a:extLst>
          </p:cNvPr>
          <p:cNvSpPr txBox="1"/>
          <p:nvPr/>
        </p:nvSpPr>
        <p:spPr>
          <a:xfrm>
            <a:off x="6248121" y="4548220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 dirty="0" err="1"/>
              <a:t>正解との比較・評価</a:t>
            </a:r>
            <a:endParaRPr sz="1575" dirty="0"/>
          </a:p>
        </p:txBody>
      </p:sp>
      <p:sp>
        <p:nvSpPr>
          <p:cNvPr id="24" name="矢印">
            <a:extLst>
              <a:ext uri="{FF2B5EF4-FFF2-40B4-BE49-F238E27FC236}">
                <a16:creationId xmlns:a16="http://schemas.microsoft.com/office/drawing/2014/main" id="{D28C39B6-D6A0-7C0A-51F0-DE3BDE4AD668}"/>
              </a:ext>
            </a:extLst>
          </p:cNvPr>
          <p:cNvSpPr/>
          <p:nvPr/>
        </p:nvSpPr>
        <p:spPr>
          <a:xfrm>
            <a:off x="3071293" y="4447359"/>
            <a:ext cx="3133103" cy="38170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4D1AE5-5E34-74AE-9451-1F5556F143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25</a:t>
            </a:fld>
            <a:endParaRPr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F898471-42FD-7377-45A4-72C1DB4055D1}"/>
              </a:ext>
            </a:extLst>
          </p:cNvPr>
          <p:cNvCxnSpPr>
            <a:cxnSpLocks/>
          </p:cNvCxnSpPr>
          <p:nvPr/>
        </p:nvCxnSpPr>
        <p:spPr>
          <a:xfrm flipV="1">
            <a:off x="1401034" y="3962602"/>
            <a:ext cx="0" cy="288000"/>
          </a:xfrm>
          <a:prstGeom prst="line">
            <a:avLst/>
          </a:prstGeom>
          <a:noFill/>
          <a:ln w="635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377546-56D7-5FD9-1C41-C87413625605}"/>
              </a:ext>
            </a:extLst>
          </p:cNvPr>
          <p:cNvSpPr txBox="1"/>
          <p:nvPr/>
        </p:nvSpPr>
        <p:spPr>
          <a:xfrm>
            <a:off x="1043011" y="2855724"/>
            <a:ext cx="72808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1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#</a:t>
            </a:r>
            <a:r>
              <a:rPr kumimoji="0" lang="en-US" altLang="ja-JP" sz="1800" b="1" i="1" u="none" strike="noStrike" cap="none" spc="0" normalizeH="0" baseline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np.array</a:t>
            </a:r>
            <a:r>
              <a:rPr kumimoji="0" lang="en-US" altLang="ja-JP" sz="1800" b="1" i="1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()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は</a:t>
            </a:r>
            <a:r>
              <a:rPr lang="en-US" altLang="ja-JP" sz="18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NumPy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配列の生成をするが</a:t>
            </a:r>
            <a:r>
              <a:rPr lang="ja-JP" altLang="en-US" sz="18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、今回は</a:t>
            </a:r>
            <a:r>
              <a:rPr lang="en-US" altLang="ja-JP" sz="18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print(model~)</a:t>
            </a:r>
            <a:r>
              <a:rPr lang="ja-JP" altLang="en-US" sz="18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と同じ形式でデータを表示するために使用しているだけ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025451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検証用データを用いて学習結果を評価する"/>
          <p:cNvSpPr txBox="1"/>
          <p:nvPr/>
        </p:nvSpPr>
        <p:spPr>
          <a:xfrm>
            <a:off x="340461" y="626399"/>
            <a:ext cx="5631366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/>
            <a:r>
              <a:rPr lang="ja-JP" altLang="en-US" sz="2000" b="1"/>
              <a:t>予測の値と実際の値でどれぐらい合っているかを目視する</a:t>
            </a:r>
            <a:endParaRPr sz="2000" b="1" dirty="0"/>
          </a:p>
        </p:txBody>
      </p:sp>
      <p:sp>
        <p:nvSpPr>
          <p:cNvPr id="43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0" name="4 ) ロジスティック回帰(もう少し詳しく)">
            <a:extLst>
              <a:ext uri="{FF2B5EF4-FFF2-40B4-BE49-F238E27FC236}">
                <a16:creationId xmlns:a16="http://schemas.microsoft.com/office/drawing/2014/main" id="{8307D02B-1AA5-4E48-8033-4E86144C6621}"/>
              </a:ext>
            </a:extLst>
          </p:cNvPr>
          <p:cNvSpPr txBox="1"/>
          <p:nvPr/>
        </p:nvSpPr>
        <p:spPr>
          <a:xfrm>
            <a:off x="251925" y="59372"/>
            <a:ext cx="6654926" cy="40780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 sz="2400" dirty="0"/>
              <a:t>全データを学習用と検証用に分割</a:t>
            </a:r>
            <a:r>
              <a:rPr lang="ja-JP" altLang="en-US" sz="2400"/>
              <a:t>して学習</a:t>
            </a:r>
            <a:endParaRPr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65F5515-D4C9-D245-8480-17FCBB68D508}"/>
              </a:ext>
            </a:extLst>
          </p:cNvPr>
          <p:cNvSpPr txBox="1"/>
          <p:nvPr/>
        </p:nvSpPr>
        <p:spPr>
          <a:xfrm>
            <a:off x="247683" y="3143899"/>
            <a:ext cx="1532764" cy="269304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500">
                <a:solidFill>
                  <a:srgbClr val="00B050"/>
                </a:solidFill>
              </a:rPr>
              <a:t>正解（実際</a:t>
            </a:r>
            <a:r>
              <a:rPr lang="en-US" altLang="ja-JP" sz="1500">
                <a:solidFill>
                  <a:srgbClr val="00B050"/>
                </a:solidFill>
              </a:rPr>
              <a:t>)</a:t>
            </a:r>
            <a:r>
              <a:rPr lang="ja-JP" altLang="en-US" sz="1500">
                <a:solidFill>
                  <a:srgbClr val="00B050"/>
                </a:solidFill>
              </a:rPr>
              <a:t>の値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D4AE4C-FAA2-5889-0324-F0A52AD75DB1}"/>
              </a:ext>
            </a:extLst>
          </p:cNvPr>
          <p:cNvSpPr txBox="1"/>
          <p:nvPr/>
        </p:nvSpPr>
        <p:spPr>
          <a:xfrm>
            <a:off x="255218" y="1450856"/>
            <a:ext cx="1035559" cy="26930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500">
                <a:solidFill>
                  <a:srgbClr val="00B050"/>
                </a:solidFill>
              </a:rPr>
              <a:t>予測の値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5EE05F-3712-2530-5AAF-84609B750833}"/>
              </a:ext>
            </a:extLst>
          </p:cNvPr>
          <p:cNvSpPr txBox="1"/>
          <p:nvPr/>
        </p:nvSpPr>
        <p:spPr>
          <a:xfrm>
            <a:off x="1719381" y="1220985"/>
            <a:ext cx="2115715" cy="5309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en-US" altLang="ja-JP" sz="1600" b="1">
                <a:solidFill>
                  <a:srgbClr val="FFFF00"/>
                </a:solidFill>
              </a:rPr>
              <a:t>1</a:t>
            </a:r>
            <a:r>
              <a:rPr lang="ja-JP" altLang="en-US" sz="1600" b="1">
                <a:solidFill>
                  <a:srgbClr val="FFFF00"/>
                </a:solidFill>
              </a:rPr>
              <a:t>人目の人は予測値と正解値が近くない</a:t>
            </a: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54A73738-12C1-092B-C55D-ABEB996BC663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STEP6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8B0F50-6485-E673-A369-CEEA06D4A28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455806" y="4763970"/>
            <a:ext cx="227627" cy="241092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26</a:t>
            </a:fld>
            <a:endParaRPr lang="ja-JP" altLang="en-US"/>
          </a:p>
        </p:txBody>
      </p:sp>
      <p:pic>
        <p:nvPicPr>
          <p:cNvPr id="15" name="図 1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289BC91-E59B-C5B2-CB39-7229C2B02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0" t="12364" r="6749" b="55885"/>
          <a:stretch/>
        </p:blipFill>
        <p:spPr>
          <a:xfrm>
            <a:off x="251925" y="3434854"/>
            <a:ext cx="4772562" cy="1734287"/>
          </a:xfrm>
          <a:prstGeom prst="rect">
            <a:avLst/>
          </a:prstGeom>
        </p:spPr>
      </p:pic>
      <p:pic>
        <p:nvPicPr>
          <p:cNvPr id="19" name="図 18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401DD8BD-4437-8360-6C3F-ED0F4E05BA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6" t="10685" r="7970" b="73409"/>
          <a:stretch/>
        </p:blipFill>
        <p:spPr>
          <a:xfrm>
            <a:off x="132164" y="1810107"/>
            <a:ext cx="6196357" cy="121271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34F4BA4-CEC3-13B2-3832-1E38B23581B1}"/>
              </a:ext>
            </a:extLst>
          </p:cNvPr>
          <p:cNvSpPr/>
          <p:nvPr/>
        </p:nvSpPr>
        <p:spPr>
          <a:xfrm>
            <a:off x="367645" y="1810107"/>
            <a:ext cx="1178350" cy="203832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90AA8B8-36AA-A174-F0BD-7DFE2265362A}"/>
              </a:ext>
            </a:extLst>
          </p:cNvPr>
          <p:cNvSpPr/>
          <p:nvPr/>
        </p:nvSpPr>
        <p:spPr>
          <a:xfrm>
            <a:off x="410065" y="3500326"/>
            <a:ext cx="362933" cy="194981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7FE5150-4E27-A7DF-0A94-A2B2005154FE}"/>
              </a:ext>
            </a:extLst>
          </p:cNvPr>
          <p:cNvSpPr/>
          <p:nvPr/>
        </p:nvSpPr>
        <p:spPr>
          <a:xfrm>
            <a:off x="4950643" y="1814292"/>
            <a:ext cx="1178350" cy="203832"/>
          </a:xfrm>
          <a:prstGeom prst="rect">
            <a:avLst/>
          </a:prstGeom>
          <a:noFill/>
          <a:ln w="127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43129DC-6BD2-7C46-3F71-7400056F4618}"/>
              </a:ext>
            </a:extLst>
          </p:cNvPr>
          <p:cNvSpPr/>
          <p:nvPr/>
        </p:nvSpPr>
        <p:spPr>
          <a:xfrm>
            <a:off x="1695585" y="3509176"/>
            <a:ext cx="293471" cy="194981"/>
          </a:xfrm>
          <a:prstGeom prst="rect">
            <a:avLst/>
          </a:prstGeom>
          <a:noFill/>
          <a:ln w="127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DB4A484-C492-A81D-9E5B-E912705DD5AF}"/>
              </a:ext>
            </a:extLst>
          </p:cNvPr>
          <p:cNvSpPr txBox="1"/>
          <p:nvPr/>
        </p:nvSpPr>
        <p:spPr>
          <a:xfrm>
            <a:off x="6564002" y="1761544"/>
            <a:ext cx="2017099" cy="5309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en-US" altLang="ja-JP" sz="1600" b="1">
                <a:solidFill>
                  <a:srgbClr val="FFFF00"/>
                </a:solidFill>
              </a:rPr>
              <a:t>5</a:t>
            </a:r>
            <a:r>
              <a:rPr lang="ja-JP" altLang="en-US" sz="1600" b="1">
                <a:solidFill>
                  <a:srgbClr val="FFFF00"/>
                </a:solidFill>
              </a:rPr>
              <a:t>人目の人は予測値と正解値が近い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C486AC9-02FB-7DAE-640C-4644C413A13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282150" y="1486443"/>
            <a:ext cx="437231" cy="23970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0B2EFCC-3487-3C11-564E-3AC35F5F6B5B}"/>
              </a:ext>
            </a:extLst>
          </p:cNvPr>
          <p:cNvCxnSpPr>
            <a:cxnSpLocks/>
          </p:cNvCxnSpPr>
          <p:nvPr/>
        </p:nvCxnSpPr>
        <p:spPr>
          <a:xfrm flipH="1">
            <a:off x="6127882" y="1940749"/>
            <a:ext cx="419254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右矢印 31">
            <a:extLst>
              <a:ext uri="{FF2B5EF4-FFF2-40B4-BE49-F238E27FC236}">
                <a16:creationId xmlns:a16="http://schemas.microsoft.com/office/drawing/2014/main" id="{6B29EFF9-BE9F-5544-9D1E-69544C710AD5}"/>
              </a:ext>
            </a:extLst>
          </p:cNvPr>
          <p:cNvSpPr/>
          <p:nvPr/>
        </p:nvSpPr>
        <p:spPr>
          <a:xfrm>
            <a:off x="8323854" y="4633996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40908181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58" name="学習モデルの評価"/>
          <p:cNvSpPr txBox="1"/>
          <p:nvPr/>
        </p:nvSpPr>
        <p:spPr>
          <a:xfrm>
            <a:off x="148862" y="59631"/>
            <a:ext cx="4008068" cy="40780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学習モデルの評価</a:t>
            </a:r>
            <a:endParaRPr sz="2400" dirty="0"/>
          </a:p>
        </p:txBody>
      </p:sp>
      <p:sp>
        <p:nvSpPr>
          <p:cNvPr id="459" name="print(model2.score(x2_test, y2_test))"/>
          <p:cNvSpPr txBox="1"/>
          <p:nvPr/>
        </p:nvSpPr>
        <p:spPr>
          <a:xfrm>
            <a:off x="445098" y="1546054"/>
            <a:ext cx="7034360" cy="507831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142875" indent="-133350" algn="l">
              <a:lnSpc>
                <a:spcPct val="170000"/>
              </a:lnSpc>
            </a:pP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plt.scatter</a:t>
            </a:r>
            <a:r>
              <a:rPr lang="en" altLang="ja-JP" sz="2000" b="1" dirty="0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y_test,model_dm.predict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7C442-0896-6C87-24D7-214D824D5337}"/>
              </a:ext>
            </a:extLst>
          </p:cNvPr>
          <p:cNvSpPr/>
          <p:nvPr/>
        </p:nvSpPr>
        <p:spPr>
          <a:xfrm>
            <a:off x="363810" y="1595571"/>
            <a:ext cx="6957128" cy="468000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122039" algn="l"/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①学習モデルの選択…">
            <a:extLst>
              <a:ext uri="{FF2B5EF4-FFF2-40B4-BE49-F238E27FC236}">
                <a16:creationId xmlns:a16="http://schemas.microsoft.com/office/drawing/2014/main" id="{5BA8AC2B-72D3-9397-2922-6DE160C5722B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STEP6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FF51A1E-2D4B-FB14-FB03-7AE437E00F00}"/>
              </a:ext>
            </a:extLst>
          </p:cNvPr>
          <p:cNvSpPr txBox="1"/>
          <p:nvPr/>
        </p:nvSpPr>
        <p:spPr>
          <a:xfrm>
            <a:off x="268858" y="903452"/>
            <a:ext cx="572736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/>
            <a:endParaRPr lang="en-US" altLang="ja-JP"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l" defTabSz="825500"/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10-7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検証データで実測値と予測値を比較</a:t>
            </a:r>
            <a:endParaRPr lang="en-US" altLang="ja-JP"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3DA2F2-EDD1-F35E-7B9C-D5BDE712D80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27</a:t>
            </a:fld>
            <a:endParaRPr lang="ja-JP" altLang="en-US"/>
          </a:p>
        </p:txBody>
      </p:sp>
      <p:sp>
        <p:nvSpPr>
          <p:cNvPr id="3" name="下矢印 2">
            <a:extLst>
              <a:ext uri="{FF2B5EF4-FFF2-40B4-BE49-F238E27FC236}">
                <a16:creationId xmlns:a16="http://schemas.microsoft.com/office/drawing/2014/main" id="{74C2BF86-857B-703A-28CC-AEF224F9393E}"/>
              </a:ext>
            </a:extLst>
          </p:cNvPr>
          <p:cNvSpPr/>
          <p:nvPr/>
        </p:nvSpPr>
        <p:spPr>
          <a:xfrm rot="16200000" flipH="1">
            <a:off x="441894" y="2266248"/>
            <a:ext cx="348101" cy="341692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854E00D7-902E-BDFC-5616-87CFA16527BD}"/>
              </a:ext>
            </a:extLst>
          </p:cNvPr>
          <p:cNvSpPr/>
          <p:nvPr/>
        </p:nvSpPr>
        <p:spPr>
          <a:xfrm>
            <a:off x="8323854" y="4633996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DC2FEAB5-F43A-2F2A-5718-6C8C7AF45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53" y="2263043"/>
            <a:ext cx="3330284" cy="2491421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AC19379-4542-8BC3-F3B8-449C3B7FE1CE}"/>
              </a:ext>
            </a:extLst>
          </p:cNvPr>
          <p:cNvCxnSpPr/>
          <p:nvPr/>
        </p:nvCxnSpPr>
        <p:spPr>
          <a:xfrm flipV="1">
            <a:off x="1481667" y="2437094"/>
            <a:ext cx="2480611" cy="197403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308A35F-E7E8-2115-A34B-2C77C9577B91}"/>
              </a:ext>
            </a:extLst>
          </p:cNvPr>
          <p:cNvSpPr txBox="1"/>
          <p:nvPr/>
        </p:nvSpPr>
        <p:spPr>
          <a:xfrm>
            <a:off x="2362899" y="4742786"/>
            <a:ext cx="71814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実測値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66D473C-6A77-84AF-AE04-1E2E55056795}"/>
              </a:ext>
            </a:extLst>
          </p:cNvPr>
          <p:cNvSpPr txBox="1"/>
          <p:nvPr/>
        </p:nvSpPr>
        <p:spPr>
          <a:xfrm>
            <a:off x="287808" y="3334346"/>
            <a:ext cx="71814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予測値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15057CD-2521-01E5-0C97-4E4DAC625714}"/>
              </a:ext>
            </a:extLst>
          </p:cNvPr>
          <p:cNvSpPr txBox="1"/>
          <p:nvPr/>
        </p:nvSpPr>
        <p:spPr>
          <a:xfrm>
            <a:off x="4455806" y="2527654"/>
            <a:ext cx="379591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実測値と予測値のズレを散布図で描出</a:t>
            </a:r>
            <a:endParaRPr lang="en-US" altLang="ja-JP" sz="160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60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ズレがなければ、直線上に点があるはず</a:t>
            </a:r>
          </a:p>
        </p:txBody>
      </p:sp>
    </p:spTree>
    <p:extLst>
      <p:ext uri="{BB962C8B-B14F-4D97-AF65-F5344CB8AC3E}">
        <p14:creationId xmlns:p14="http://schemas.microsoft.com/office/powerpoint/2010/main" val="117895305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58" name="学習モデルの評価"/>
          <p:cNvSpPr txBox="1"/>
          <p:nvPr/>
        </p:nvSpPr>
        <p:spPr>
          <a:xfrm>
            <a:off x="148862" y="59631"/>
            <a:ext cx="4008068" cy="40780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学習モデルの評価</a:t>
            </a:r>
            <a:endParaRPr sz="2400" dirty="0"/>
          </a:p>
        </p:txBody>
      </p:sp>
      <p:sp>
        <p:nvSpPr>
          <p:cNvPr id="459" name="print(model2.score(x2_test, y2_test))"/>
          <p:cNvSpPr txBox="1"/>
          <p:nvPr/>
        </p:nvSpPr>
        <p:spPr>
          <a:xfrm>
            <a:off x="441707" y="1212172"/>
            <a:ext cx="5727360" cy="507831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142875" indent="-133350" algn="l">
              <a:lnSpc>
                <a:spcPct val="170000"/>
              </a:lnSpc>
            </a:pPr>
            <a:r>
              <a:rPr lang="en" altLang="ja-JP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model_dm.score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7C442-0896-6C87-24D7-214D824D5337}"/>
              </a:ext>
            </a:extLst>
          </p:cNvPr>
          <p:cNvSpPr/>
          <p:nvPr/>
        </p:nvSpPr>
        <p:spPr>
          <a:xfrm>
            <a:off x="328125" y="1281393"/>
            <a:ext cx="5913244" cy="468000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122039" algn="l"/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3C7641-8867-3150-EDC7-3063757AA938}"/>
              </a:ext>
            </a:extLst>
          </p:cNvPr>
          <p:cNvSpPr txBox="1"/>
          <p:nvPr/>
        </p:nvSpPr>
        <p:spPr>
          <a:xfrm>
            <a:off x="777122" y="1962644"/>
            <a:ext cx="36051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0.39289927216962883</a:t>
            </a:r>
            <a:endParaRPr kumimoji="0" lang="ja-JP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3" name="矢印">
            <a:extLst>
              <a:ext uri="{FF2B5EF4-FFF2-40B4-BE49-F238E27FC236}">
                <a16:creationId xmlns:a16="http://schemas.microsoft.com/office/drawing/2014/main" id="{874F399B-C97E-6183-DE51-2A2CF0F1544D}"/>
              </a:ext>
            </a:extLst>
          </p:cNvPr>
          <p:cNvSpPr/>
          <p:nvPr/>
        </p:nvSpPr>
        <p:spPr>
          <a:xfrm rot="10800000">
            <a:off x="4421646" y="2049937"/>
            <a:ext cx="1152000" cy="29733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A1471AA-3D8E-0072-AB7C-410FBBA6C30C}"/>
              </a:ext>
            </a:extLst>
          </p:cNvPr>
          <p:cNvSpPr/>
          <p:nvPr/>
        </p:nvSpPr>
        <p:spPr>
          <a:xfrm>
            <a:off x="5507880" y="2156867"/>
            <a:ext cx="109205" cy="1188000"/>
          </a:xfrm>
          <a:prstGeom prst="rect">
            <a:avLst/>
          </a:prstGeom>
          <a:solidFill>
            <a:srgbClr val="FF93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D5D20C1-0E3F-D042-1DFA-CA90BE2BEAF6}"/>
              </a:ext>
            </a:extLst>
          </p:cNvPr>
          <p:cNvSpPr/>
          <p:nvPr/>
        </p:nvSpPr>
        <p:spPr>
          <a:xfrm>
            <a:off x="5553129" y="2686438"/>
            <a:ext cx="384010" cy="109785"/>
          </a:xfrm>
          <a:prstGeom prst="rect">
            <a:avLst/>
          </a:prstGeom>
          <a:solidFill>
            <a:srgbClr val="FF93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E66253-810C-626E-FA54-60C041BCC371}"/>
              </a:ext>
            </a:extLst>
          </p:cNvPr>
          <p:cNvSpPr txBox="1"/>
          <p:nvPr/>
        </p:nvSpPr>
        <p:spPr>
          <a:xfrm>
            <a:off x="5982388" y="2282011"/>
            <a:ext cx="292753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予測性能が全てのデータを使った方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(model_dm10)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がかなり大きいため、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過学習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していた可能性あり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19D1968-7D0A-2A1D-7CA1-393C44E129B8}"/>
              </a:ext>
            </a:extLst>
          </p:cNvPr>
          <p:cNvSpPr txBox="1"/>
          <p:nvPr/>
        </p:nvSpPr>
        <p:spPr>
          <a:xfrm>
            <a:off x="422865" y="2434568"/>
            <a:ext cx="4661533" cy="234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（再掲）全てのデータを使ったモデルの性能</a:t>
            </a:r>
            <a:endParaRPr lang="en" altLang="ja-JP" sz="16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indent="133350" algn="l">
              <a:lnSpc>
                <a:spcPct val="130000"/>
              </a:lnSpc>
            </a:pP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print(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model_dm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10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.score(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x_dm,y_dm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))</a:t>
            </a:r>
          </a:p>
          <a:p>
            <a:pPr algn="l" defTabSz="825500">
              <a:lnSpc>
                <a:spcPct val="130000"/>
              </a:lnSpc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 0.5122499966976581</a:t>
            </a:r>
          </a:p>
          <a:p>
            <a:pPr algn="l" defTabSz="825500">
              <a:lnSpc>
                <a:spcPct val="130000"/>
              </a:lnSpc>
            </a:pPr>
            <a:endParaRPr kumimoji="0" lang="en-US" altLang="ja-JP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algn="l">
              <a:lnSpc>
                <a:spcPct val="130000"/>
              </a:lnSpc>
            </a:pP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（再掲）特徴量を</a:t>
            </a:r>
            <a:r>
              <a:rPr lang="en-US" altLang="ja-JP" sz="1600" b="1" err="1">
                <a:solidFill>
                  <a:srgbClr val="00B050"/>
                </a:solidFill>
                <a:latin typeface="Courier New" panose="02070309020205020404" pitchFamily="49" charset="0"/>
              </a:rPr>
              <a:t>bmi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だけにしたモデルの性能</a:t>
            </a:r>
            <a:endParaRPr lang="en" altLang="ja-JP" sz="16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indent="114300" algn="l">
              <a:lnSpc>
                <a:spcPct val="130000"/>
              </a:lnSpc>
            </a:pP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print(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model_bmi.score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))</a:t>
            </a: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</a:t>
            </a:r>
          </a:p>
          <a:p>
            <a:pPr indent="114300" algn="l">
              <a:lnSpc>
                <a:spcPct val="130000"/>
              </a:lnSpc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0.3439237602253802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9" name="①学習モデルの選択…">
            <a:extLst>
              <a:ext uri="{FF2B5EF4-FFF2-40B4-BE49-F238E27FC236}">
                <a16:creationId xmlns:a16="http://schemas.microsoft.com/office/drawing/2014/main" id="{5BA8AC2B-72D3-9397-2922-6DE160C5722B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chemeClr val="tx1"/>
                </a:solidFill>
              </a:rPr>
              <a:t>STEP5</a:t>
            </a:r>
            <a:r>
              <a:rPr lang="ja-JP" altLang="en-US" sz="1200">
                <a:solidFill>
                  <a:schemeClr val="tx1"/>
                </a:solidFill>
              </a:rPr>
              <a:t>：予測を行う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>
                <a:solidFill>
                  <a:srgbClr val="FF0000"/>
                </a:solidFill>
              </a:rPr>
              <a:t>STEP6</a:t>
            </a:r>
            <a:r>
              <a:rPr lang="ja-JP" altLang="en-US" sz="1200">
                <a:solidFill>
                  <a:srgbClr val="FF0000"/>
                </a:solidFill>
              </a:rPr>
              <a:t>：モデルの評価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FF51A1E-2D4B-FB14-FB03-7AE437E00F00}"/>
              </a:ext>
            </a:extLst>
          </p:cNvPr>
          <p:cNvSpPr txBox="1"/>
          <p:nvPr/>
        </p:nvSpPr>
        <p:spPr>
          <a:xfrm>
            <a:off x="328125" y="565458"/>
            <a:ext cx="572736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/>
            <a:endParaRPr lang="en-US" altLang="ja-JP"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l" defTabSz="825500"/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10-8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検証データでモデルの性能評価</a:t>
            </a:r>
            <a:endParaRPr lang="en-US" altLang="ja-JP"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CB9E0918-C587-7EF6-97A2-BEC6725EED8D}"/>
              </a:ext>
            </a:extLst>
          </p:cNvPr>
          <p:cNvSpPr/>
          <p:nvPr/>
        </p:nvSpPr>
        <p:spPr>
          <a:xfrm rot="10800000">
            <a:off x="4421646" y="3148372"/>
            <a:ext cx="1152000" cy="29733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3DA2F2-EDD1-F35E-7B9C-D5BDE712D80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28</a:t>
            </a:fld>
            <a:endParaRPr lang="ja-JP" altLang="en-US"/>
          </a:p>
        </p:txBody>
      </p:sp>
      <p:sp>
        <p:nvSpPr>
          <p:cNvPr id="3" name="下矢印 2">
            <a:extLst>
              <a:ext uri="{FF2B5EF4-FFF2-40B4-BE49-F238E27FC236}">
                <a16:creationId xmlns:a16="http://schemas.microsoft.com/office/drawing/2014/main" id="{74C2BF86-857B-703A-28CC-AEF224F9393E}"/>
              </a:ext>
            </a:extLst>
          </p:cNvPr>
          <p:cNvSpPr/>
          <p:nvPr/>
        </p:nvSpPr>
        <p:spPr>
          <a:xfrm rot="16200000" flipH="1">
            <a:off x="408615" y="2057090"/>
            <a:ext cx="348101" cy="341692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854E00D7-902E-BDFC-5616-87CFA16527BD}"/>
              </a:ext>
            </a:extLst>
          </p:cNvPr>
          <p:cNvSpPr/>
          <p:nvPr/>
        </p:nvSpPr>
        <p:spPr>
          <a:xfrm>
            <a:off x="8323854" y="4633996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795699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2362582" y="862013"/>
            <a:ext cx="4620577" cy="1995570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2" name="線形回帰〜ロジスティック回帰"/>
          <p:cNvSpPr txBox="1">
            <a:spLocks noGrp="1"/>
          </p:cNvSpPr>
          <p:nvPr>
            <p:ph type="subTitle" sz="quarter" idx="1"/>
          </p:nvPr>
        </p:nvSpPr>
        <p:spPr>
          <a:xfrm>
            <a:off x="2362582" y="1701477"/>
            <a:ext cx="4620577" cy="50928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ja-JP" altLang="en-US" sz="3200" b="1">
                <a:latin typeface="Meiryo" panose="020B0604030504040204" pitchFamily="34" charset="-128"/>
                <a:ea typeface="Meiryo" panose="020B0604030504040204" pitchFamily="34" charset="-128"/>
              </a:rPr>
              <a:t>ロジスティック回帰</a:t>
            </a:r>
            <a:endParaRPr sz="32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A012D47-A4EB-275A-93CF-3EF80B7E7A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4448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666750" y="862012"/>
            <a:ext cx="7810500" cy="2449900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874FCF8-7A8D-D4FF-EE54-88157457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800" b="1"/>
              <a:t>学習データと検証データ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1DE5C09-4CEE-708A-7BE6-4F9FFA8F72A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BCF5F2A-ADF9-A9AD-82ED-F3192C5CC5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1354886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6" name="前回のデータ"/>
          <p:cNvSpPr txBox="1"/>
          <p:nvPr/>
        </p:nvSpPr>
        <p:spPr>
          <a:xfrm>
            <a:off x="2788119" y="69625"/>
            <a:ext cx="3567762" cy="332848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sz="1913" dirty="0" err="1"/>
              <a:t>前回のデータ</a:t>
            </a:r>
            <a:endParaRPr sz="1913" dirty="0"/>
          </a:p>
        </p:txBody>
      </p:sp>
      <p:sp>
        <p:nvSpPr>
          <p:cNvPr id="3" name="前回のデータ">
            <a:extLst>
              <a:ext uri="{FF2B5EF4-FFF2-40B4-BE49-F238E27FC236}">
                <a16:creationId xmlns:a16="http://schemas.microsoft.com/office/drawing/2014/main" id="{FEF6648F-7DD9-68B7-0EDC-2A7128D69938}"/>
              </a:ext>
            </a:extLst>
          </p:cNvPr>
          <p:cNvSpPr txBox="1"/>
          <p:nvPr/>
        </p:nvSpPr>
        <p:spPr>
          <a:xfrm>
            <a:off x="0" y="1369"/>
            <a:ext cx="9149851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ロジスティック回帰の基礎</a:t>
            </a:r>
            <a:endParaRPr sz="2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88C6B6-044E-95F6-C887-CE2D83172962}"/>
              </a:ext>
            </a:extLst>
          </p:cNvPr>
          <p:cNvSpPr txBox="1"/>
          <p:nvPr/>
        </p:nvSpPr>
        <p:spPr>
          <a:xfrm>
            <a:off x="1125575" y="590036"/>
            <a:ext cx="7163444" cy="1269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ja-JP" altLang="en-US" sz="2000">
                <a:solidFill>
                  <a:schemeClr val="tx1"/>
                </a:solidFill>
              </a:rPr>
              <a:t>重回帰は</a:t>
            </a:r>
            <a:r>
              <a:rPr lang="en-US" altLang="ja-JP" sz="2000">
                <a:solidFill>
                  <a:schemeClr val="tx1"/>
                </a:solidFill>
              </a:rPr>
              <a:t>y</a:t>
            </a:r>
            <a:r>
              <a:rPr lang="ja-JP" altLang="en-US" sz="2000">
                <a:solidFill>
                  <a:schemeClr val="tx1"/>
                </a:solidFill>
              </a:rPr>
              <a:t>が連続変数</a:t>
            </a:r>
            <a:r>
              <a:rPr lang="en-US" altLang="ja-JP" sz="2000">
                <a:solidFill>
                  <a:schemeClr val="tx1"/>
                </a:solidFill>
              </a:rPr>
              <a:t> (0,1,2,3,4… </a:t>
            </a:r>
            <a:r>
              <a:rPr lang="ja-JP" altLang="en-US" sz="2000">
                <a:solidFill>
                  <a:schemeClr val="tx1"/>
                </a:solidFill>
              </a:rPr>
              <a:t>好きな数字をとれる</a:t>
            </a:r>
            <a:r>
              <a:rPr lang="en-US" altLang="ja-JP" sz="2000">
                <a:solidFill>
                  <a:schemeClr val="tx1"/>
                </a:solidFill>
              </a:rPr>
              <a:t>)</a:t>
            </a:r>
          </a:p>
          <a:p>
            <a:pPr algn="l">
              <a:lnSpc>
                <a:spcPct val="200000"/>
              </a:lnSpc>
            </a:pPr>
            <a:r>
              <a:rPr lang="en-US" altLang="ja-JP" sz="2000">
                <a:solidFill>
                  <a:schemeClr val="tx1"/>
                </a:solidFill>
              </a:rPr>
              <a:t>y</a:t>
            </a:r>
            <a:r>
              <a:rPr lang="ja-JP" altLang="en-US" sz="2000">
                <a:solidFill>
                  <a:schemeClr val="tx1"/>
                </a:solidFill>
              </a:rPr>
              <a:t>が</a:t>
            </a:r>
            <a:r>
              <a:rPr lang="en-US" altLang="ja-JP" sz="2000">
                <a:solidFill>
                  <a:schemeClr val="tx1"/>
                </a:solidFill>
              </a:rPr>
              <a:t>0</a:t>
            </a:r>
            <a:r>
              <a:rPr lang="ja-JP" altLang="en-US" sz="2000">
                <a:solidFill>
                  <a:schemeClr val="tx1"/>
                </a:solidFill>
              </a:rPr>
              <a:t>か</a:t>
            </a:r>
            <a:r>
              <a:rPr lang="en-US" altLang="ja-JP" sz="2000">
                <a:solidFill>
                  <a:schemeClr val="tx1"/>
                </a:solidFill>
              </a:rPr>
              <a:t>1</a:t>
            </a:r>
            <a:r>
              <a:rPr lang="ja-JP" altLang="en-US" sz="2000">
                <a:solidFill>
                  <a:schemeClr val="tx1"/>
                </a:solidFill>
              </a:rPr>
              <a:t>かの二値変数の時はロジスティック回帰を用いる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2A5168-DC3E-E1FA-C778-33E6096147FA}"/>
              </a:ext>
            </a:extLst>
          </p:cNvPr>
          <p:cNvSpPr/>
          <p:nvPr/>
        </p:nvSpPr>
        <p:spPr>
          <a:xfrm>
            <a:off x="1544714" y="2354868"/>
            <a:ext cx="6049809" cy="867054"/>
          </a:xfrm>
          <a:prstGeom prst="rect">
            <a:avLst/>
          </a:prstGeom>
          <a:noFill/>
          <a:ln w="508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y = b0 + b1x (y : 目的変数、x : 説明変数、b0 : 切片、b1 : 傾き)">
                <a:extLst>
                  <a:ext uri="{FF2B5EF4-FFF2-40B4-BE49-F238E27FC236}">
                    <a16:creationId xmlns:a16="http://schemas.microsoft.com/office/drawing/2014/main" id="{FE8F6C31-93E2-8D70-9A8F-78B4CCCFAB1F}"/>
                  </a:ext>
                </a:extLst>
              </p:cNvPr>
              <p:cNvSpPr txBox="1"/>
              <p:nvPr/>
            </p:nvSpPr>
            <p:spPr>
              <a:xfrm>
                <a:off x="2050242" y="2388960"/>
                <a:ext cx="5038751" cy="736484"/>
              </a:xfrm>
              <a:prstGeom prst="rect">
                <a:avLst/>
              </a:prstGeom>
              <a:ln w="25400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19050" tIns="19050" rIns="19050" bIns="19050" anchor="ctr">
                <a:spAutoFit/>
              </a:bodyPr>
              <a:lstStyle/>
              <a:p>
                <a:pPr>
                  <a:defRPr sz="5100"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ja-JP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ja-JP" sz="32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ja-JP" sz="32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sz="32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ja-JP" sz="32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sz="32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𝑏𝑛𝑥𝑛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y = b0 + b1x (y : 目的変数、x : 説明変数、b0 : 切片、b1 : 傾き)">
                <a:extLst>
                  <a:ext uri="{FF2B5EF4-FFF2-40B4-BE49-F238E27FC236}">
                    <a16:creationId xmlns:a16="http://schemas.microsoft.com/office/drawing/2014/main" id="{FE8F6C31-93E2-8D70-9A8F-78B4CCCFA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242" y="2388960"/>
                <a:ext cx="5038751" cy="736484"/>
              </a:xfrm>
              <a:prstGeom prst="rect">
                <a:avLst/>
              </a:prstGeom>
              <a:blipFill>
                <a:blip r:embed="rId3"/>
                <a:stretch>
                  <a:fillRect l="-5528" r="-2513" b="-16949"/>
                </a:stretch>
              </a:blipFill>
              <a:ln w="25400">
                <a:noFill/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4722AD-1772-AEE7-BFD4-F2224A2DDCB5}"/>
              </a:ext>
            </a:extLst>
          </p:cNvPr>
          <p:cNvSpPr txBox="1"/>
          <p:nvPr/>
        </p:nvSpPr>
        <p:spPr>
          <a:xfrm>
            <a:off x="697803" y="2004778"/>
            <a:ext cx="2090316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600" b="1">
                <a:solidFill>
                  <a:srgbClr val="00B050"/>
                </a:solidFill>
              </a:rPr>
              <a:t>ロジスティック回帰式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20C26E-A77D-A76A-BB63-459F235C4CFB}"/>
              </a:ext>
            </a:extLst>
          </p:cNvPr>
          <p:cNvSpPr txBox="1"/>
          <p:nvPr/>
        </p:nvSpPr>
        <p:spPr>
          <a:xfrm>
            <a:off x="943631" y="3543067"/>
            <a:ext cx="7268440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800" b="1">
                <a:solidFill>
                  <a:srgbClr val="FF0000"/>
                </a:solidFill>
              </a:rPr>
              <a:t>ロジスティック回帰は特徴量</a:t>
            </a:r>
            <a:r>
              <a:rPr lang="en-US" altLang="ja-JP" sz="1800" b="1">
                <a:solidFill>
                  <a:srgbClr val="FF0000"/>
                </a:solidFill>
              </a:rPr>
              <a:t>x</a:t>
            </a:r>
            <a:r>
              <a:rPr lang="ja-JP" altLang="en-US" sz="1800" b="1">
                <a:solidFill>
                  <a:srgbClr val="FF0000"/>
                </a:solidFill>
              </a:rPr>
              <a:t>の値で</a:t>
            </a:r>
            <a:r>
              <a:rPr lang="en-US" altLang="ja-JP" sz="1800" b="1">
                <a:solidFill>
                  <a:srgbClr val="FF0000"/>
                </a:solidFill>
              </a:rPr>
              <a:t>y=1</a:t>
            </a:r>
            <a:r>
              <a:rPr lang="ja-JP" altLang="en-US" sz="1800" b="1">
                <a:solidFill>
                  <a:srgbClr val="FF0000"/>
                </a:solidFill>
              </a:rPr>
              <a:t>になる確率を予測できる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514A11-6513-6BBC-1A7B-933E90D27F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0532641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7210" y="140231"/>
            <a:ext cx="8372910" cy="4863037"/>
            <a:chOff x="139700" y="850900"/>
            <a:chExt cx="10414000" cy="585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348" y="1380369"/>
              <a:ext cx="8176918" cy="50197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050" y="857250"/>
              <a:ext cx="10401300" cy="5842000"/>
            </a:xfrm>
            <a:custGeom>
              <a:avLst/>
              <a:gdLst/>
              <a:ahLst/>
              <a:cxnLst/>
              <a:rect l="l" t="t" r="r" b="b"/>
              <a:pathLst>
                <a:path w="10401300" h="5842000">
                  <a:moveTo>
                    <a:pt x="0" y="0"/>
                  </a:moveTo>
                  <a:lnTo>
                    <a:pt x="10401300" y="0"/>
                  </a:lnTo>
                  <a:lnTo>
                    <a:pt x="10401300" y="5842000"/>
                  </a:lnTo>
                  <a:lnTo>
                    <a:pt x="0" y="584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66"/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9B175A8-5075-A1DA-293C-73AF71F3E104}"/>
              </a:ext>
            </a:extLst>
          </p:cNvPr>
          <p:cNvSpPr txBox="1"/>
          <p:nvPr/>
        </p:nvSpPr>
        <p:spPr>
          <a:xfrm>
            <a:off x="6588972" y="4741659"/>
            <a:ext cx="232114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清水先生講義</a:t>
            </a:r>
            <a:r>
              <a:rPr lang="ja-JP" altLang="en-US" sz="1600"/>
              <a:t>資料より</a:t>
            </a:r>
            <a:r>
              <a:rPr lang="en-US" altLang="ja-JP" sz="1600"/>
              <a:t>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6" name="前回のデータ"/>
          <p:cNvSpPr txBox="1"/>
          <p:nvPr/>
        </p:nvSpPr>
        <p:spPr>
          <a:xfrm>
            <a:off x="2788119" y="69625"/>
            <a:ext cx="3567762" cy="332848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sz="1913" dirty="0" err="1"/>
              <a:t>前回のデータ</a:t>
            </a:r>
            <a:endParaRPr sz="1913" dirty="0"/>
          </a:p>
        </p:txBody>
      </p:sp>
      <p:graphicFrame>
        <p:nvGraphicFramePr>
          <p:cNvPr id="258" name="表"/>
          <p:cNvGraphicFramePr/>
          <p:nvPr>
            <p:extLst>
              <p:ext uri="{D42A27DB-BD31-4B8C-83A1-F6EECF244321}">
                <p14:modId xmlns:p14="http://schemas.microsoft.com/office/powerpoint/2010/main" val="3946728207"/>
              </p:ext>
            </p:extLst>
          </p:nvPr>
        </p:nvGraphicFramePr>
        <p:xfrm>
          <a:off x="494351" y="1521918"/>
          <a:ext cx="3649153" cy="239252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674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34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ヒラギノ角ゴ ProN W6"/>
                        </a:rPr>
                        <a:t>被験者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dirty="0" err="1">
                          <a:solidFill>
                            <a:srgbClr val="FFFFFF"/>
                          </a:solidFill>
                          <a:sym typeface="ヒラギノ角ゴ ProN W6"/>
                        </a:rPr>
                        <a:t>年齢</a:t>
                      </a:r>
                      <a:endParaRPr sz="1600" b="1" dirty="0">
                        <a:solidFill>
                          <a:srgbClr val="FFFFFF"/>
                        </a:solidFill>
                        <a:sym typeface="ヒラギノ角ゴ ProN W6"/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dirty="0" err="1">
                          <a:solidFill>
                            <a:srgbClr val="FFFFFF"/>
                          </a:solidFill>
                          <a:sym typeface="ヒラギノ角ゴ ProN W6"/>
                        </a:rPr>
                        <a:t>歯周病の</a:t>
                      </a:r>
                      <a:r>
                        <a:rPr lang="ja-JP" altLang="en-US" sz="1600" b="1">
                          <a:solidFill>
                            <a:srgbClr val="FFFFFF"/>
                          </a:solidFill>
                          <a:sym typeface="ヒラギノ角ゴ ProN W6"/>
                        </a:rPr>
                        <a:t>有無</a:t>
                      </a:r>
                      <a:endParaRPr lang="en-US" altLang="ja-JP" sz="1600" b="1" dirty="0">
                        <a:solidFill>
                          <a:srgbClr val="FFFFFF"/>
                        </a:solidFill>
                        <a:sym typeface="ヒラギノ角ゴ ProN W6"/>
                      </a:endParaRPr>
                    </a:p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ja-JP" sz="1400" b="1" dirty="0">
                          <a:solidFill>
                            <a:srgbClr val="FFFFFF"/>
                          </a:solidFill>
                          <a:sym typeface="ヒラギノ角ゴ ProN W6"/>
                        </a:rPr>
                        <a:t>(1</a:t>
                      </a:r>
                      <a:r>
                        <a:rPr lang="ja-JP" altLang="en-US" sz="1400" b="1">
                          <a:solidFill>
                            <a:srgbClr val="FFFFFF"/>
                          </a:solidFill>
                          <a:sym typeface="ヒラギノ角ゴ ProN W6"/>
                        </a:rPr>
                        <a:t>：あり、</a:t>
                      </a:r>
                      <a:r>
                        <a:rPr lang="en-US" altLang="ja-JP" sz="1400" b="1" dirty="0">
                          <a:solidFill>
                            <a:srgbClr val="FFFFFF"/>
                          </a:solidFill>
                          <a:sym typeface="ヒラギノ角ゴ ProN W6"/>
                        </a:rPr>
                        <a:t>0</a:t>
                      </a:r>
                      <a:r>
                        <a:rPr lang="ja-JP" altLang="en-US" sz="1400" b="1">
                          <a:solidFill>
                            <a:srgbClr val="FFFFFF"/>
                          </a:solidFill>
                          <a:sym typeface="ヒラギノ角ゴ ProN W6"/>
                        </a:rPr>
                        <a:t>：なし）</a:t>
                      </a:r>
                      <a:endParaRPr sz="1400" b="1" dirty="0">
                        <a:solidFill>
                          <a:srgbClr val="FFFFFF"/>
                        </a:solidFill>
                        <a:sym typeface="ヒラギノ角ゴ ProN W6"/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4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rgbClr val="FFFFFF"/>
                          </a:solidFill>
                          <a:sym typeface="ヒラギノ角ゴ ProN W6"/>
                        </a:rPr>
                        <a:t>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800" b="1" dirty="0">
                          <a:sym typeface="ヒラギノ角ゴ ProN W3"/>
                        </a:rPr>
                        <a:t>35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800" b="1" dirty="0">
                          <a:sym typeface="ヒラギノ角ゴ ProN W3"/>
                        </a:rPr>
                        <a:t>1</a:t>
                      </a:r>
                      <a:endParaRPr sz="1800" b="1" dirty="0">
                        <a:sym typeface="ヒラギノ角ゴ ProN W3"/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41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rgbClr val="FFFFFF"/>
                          </a:solidFill>
                          <a:sym typeface="ヒラギノ角ゴ ProN W6"/>
                        </a:rPr>
                        <a:t>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800" b="1" dirty="0">
                          <a:sym typeface="ヒラギノ角ゴ ProN W3"/>
                        </a:rPr>
                        <a:t>21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800" b="1" dirty="0">
                          <a:sym typeface="ヒラギノ角ゴ ProN W3"/>
                        </a:rPr>
                        <a:t>0</a:t>
                      </a: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0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rgbClr val="FFFFFF"/>
                          </a:solidFill>
                          <a:sym typeface="ヒラギノ角ゴ ProN W6"/>
                        </a:rPr>
                        <a:t>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800" b="1" dirty="0">
                          <a:sym typeface="ヒラギノ角ゴ ProN W3"/>
                        </a:rPr>
                        <a:t>45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800" b="1" dirty="0">
                          <a:sym typeface="ヒラギノ角ゴ ProN W3"/>
                        </a:rPr>
                        <a:t>1</a:t>
                      </a:r>
                      <a:endParaRPr sz="1800" b="1" dirty="0">
                        <a:sym typeface="ヒラギノ角ゴ ProN W3"/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7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rgbClr val="FFFFFF"/>
                          </a:solidFill>
                          <a:sym typeface="ヒラギノ角ゴ ProN W6"/>
                        </a:rPr>
                        <a:t>4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800" b="1">
                          <a:sym typeface="ヒラギノ角ゴ ProN W3"/>
                        </a:rPr>
                        <a:t>58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800" b="1" dirty="0">
                          <a:sym typeface="ヒラギノ角ゴ ProN W3"/>
                        </a:rPr>
                        <a:t>1</a:t>
                      </a:r>
                      <a:endParaRPr sz="1800" b="1" dirty="0">
                        <a:sym typeface="ヒラギノ角ゴ ProN W3"/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4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rgbClr val="FFFFFF"/>
                          </a:solidFill>
                          <a:sym typeface="ヒラギノ角ゴ ProN W6"/>
                        </a:rPr>
                        <a:t>5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800" b="1" dirty="0">
                          <a:sym typeface="ヒラギノ角ゴ ProN W3"/>
                        </a:rPr>
                        <a:t>77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800" b="1" dirty="0">
                          <a:sym typeface="ヒラギノ角ゴ ProN W3"/>
                        </a:rPr>
                        <a:t>1</a:t>
                      </a: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9" name="矢印"/>
          <p:cNvSpPr/>
          <p:nvPr/>
        </p:nvSpPr>
        <p:spPr>
          <a:xfrm>
            <a:off x="4225649" y="2505608"/>
            <a:ext cx="793171" cy="609979"/>
          </a:xfrm>
          <a:prstGeom prst="rightArrow">
            <a:avLst>
              <a:gd name="adj1" fmla="val 29658"/>
              <a:gd name="adj2" fmla="val 5953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0" name="5人の年齢と歯周病の歯の本数を作図するところまで行いました">
            <a:extLst>
              <a:ext uri="{FF2B5EF4-FFF2-40B4-BE49-F238E27FC236}">
                <a16:creationId xmlns:a16="http://schemas.microsoft.com/office/drawing/2014/main" id="{4477B90D-B6DC-4BEA-BAB2-D836CC93D583}"/>
              </a:ext>
            </a:extLst>
          </p:cNvPr>
          <p:cNvSpPr txBox="1"/>
          <p:nvPr/>
        </p:nvSpPr>
        <p:spPr>
          <a:xfrm>
            <a:off x="1396691" y="1042988"/>
            <a:ext cx="6362319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2000" dirty="0"/>
              <a:t>5人の年齢と歯周病の</a:t>
            </a:r>
            <a:r>
              <a:rPr lang="ja-JP" altLang="en-US" sz="2000"/>
              <a:t>有無について関係を調べたいとき</a:t>
            </a:r>
            <a:endParaRPr sz="2000" dirty="0"/>
          </a:p>
        </p:txBody>
      </p:sp>
      <p:sp>
        <p:nvSpPr>
          <p:cNvPr id="3" name="前回のデータ">
            <a:extLst>
              <a:ext uri="{FF2B5EF4-FFF2-40B4-BE49-F238E27FC236}">
                <a16:creationId xmlns:a16="http://schemas.microsoft.com/office/drawing/2014/main" id="{FEF6648F-7DD9-68B7-0EDC-2A7128D69938}"/>
              </a:ext>
            </a:extLst>
          </p:cNvPr>
          <p:cNvSpPr txBox="1"/>
          <p:nvPr/>
        </p:nvSpPr>
        <p:spPr>
          <a:xfrm>
            <a:off x="0" y="1370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回帰の基礎</a:t>
            </a:r>
            <a:endParaRPr sz="2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88C6B6-044E-95F6-C887-CE2D83172962}"/>
              </a:ext>
            </a:extLst>
          </p:cNvPr>
          <p:cNvSpPr txBox="1"/>
          <p:nvPr/>
        </p:nvSpPr>
        <p:spPr>
          <a:xfrm>
            <a:off x="835352" y="672907"/>
            <a:ext cx="7467443" cy="3462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2000">
                <a:solidFill>
                  <a:srgbClr val="FF0000"/>
                </a:solidFill>
              </a:rPr>
              <a:t>y</a:t>
            </a:r>
            <a:r>
              <a:rPr lang="ja-JP" altLang="en-US" sz="2000">
                <a:solidFill>
                  <a:srgbClr val="FF0000"/>
                </a:solidFill>
              </a:rPr>
              <a:t>が</a:t>
            </a:r>
            <a:r>
              <a:rPr lang="en-US" altLang="ja-JP" sz="2000">
                <a:solidFill>
                  <a:srgbClr val="FF0000"/>
                </a:solidFill>
              </a:rPr>
              <a:t>0</a:t>
            </a:r>
            <a:r>
              <a:rPr lang="ja-JP" altLang="en-US" sz="2000">
                <a:solidFill>
                  <a:srgbClr val="FF0000"/>
                </a:solidFill>
              </a:rPr>
              <a:t>か</a:t>
            </a:r>
            <a:r>
              <a:rPr lang="en-US" altLang="ja-JP" sz="2000">
                <a:solidFill>
                  <a:srgbClr val="FF0000"/>
                </a:solidFill>
              </a:rPr>
              <a:t>1</a:t>
            </a:r>
            <a:r>
              <a:rPr lang="ja-JP" altLang="en-US" sz="2000">
                <a:solidFill>
                  <a:srgbClr val="FF0000"/>
                </a:solidFill>
              </a:rPr>
              <a:t>かの二値変数の時はロジスティック回帰を主に用いる</a:t>
            </a:r>
          </a:p>
        </p:txBody>
      </p:sp>
      <p:pic>
        <p:nvPicPr>
          <p:cNvPr id="11" name="図 10" descr="グラフ, 折れ線グラフ&#10;&#10;自動的に生成された説明">
            <a:extLst>
              <a:ext uri="{FF2B5EF4-FFF2-40B4-BE49-F238E27FC236}">
                <a16:creationId xmlns:a16="http://schemas.microsoft.com/office/drawing/2014/main" id="{1D0DFD3E-2384-43B1-9A82-90BA0B78A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24" y="1521918"/>
            <a:ext cx="3543300" cy="26797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837CE53-1489-882F-8BC0-A0FBBBFE5696}"/>
              </a:ext>
            </a:extLst>
          </p:cNvPr>
          <p:cNvSpPr txBox="1"/>
          <p:nvPr/>
        </p:nvSpPr>
        <p:spPr>
          <a:xfrm>
            <a:off x="5034496" y="1695433"/>
            <a:ext cx="468856" cy="194925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歯周病の確率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EB66EB-439B-A541-D5F8-AAA4DFC18D76}"/>
              </a:ext>
            </a:extLst>
          </p:cNvPr>
          <p:cNvSpPr txBox="1"/>
          <p:nvPr/>
        </p:nvSpPr>
        <p:spPr>
          <a:xfrm>
            <a:off x="6432808" y="2807667"/>
            <a:ext cx="251030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確率なので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0〜1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をとる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52A82C3-F657-B6BB-4DCF-0A5F81E1FB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32</a:t>
            </a:fld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536AF0F-F6BF-91C2-C24F-510F9876F3B2}"/>
              </a:ext>
            </a:extLst>
          </p:cNvPr>
          <p:cNvSpPr/>
          <p:nvPr/>
        </p:nvSpPr>
        <p:spPr>
          <a:xfrm>
            <a:off x="2568812" y="4076182"/>
            <a:ext cx="3746758" cy="811896"/>
          </a:xfrm>
          <a:prstGeom prst="rect">
            <a:avLst/>
          </a:prstGeom>
          <a:noFill/>
          <a:ln w="508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y = b0 + b1x (y : 目的変数、x : 説明変数、b0 : 切片、b1 : 傾き)">
                <a:extLst>
                  <a:ext uri="{FF2B5EF4-FFF2-40B4-BE49-F238E27FC236}">
                    <a16:creationId xmlns:a16="http://schemas.microsoft.com/office/drawing/2014/main" id="{26484C15-27C5-FFCD-FBCD-E763B3B86626}"/>
                  </a:ext>
                </a:extLst>
              </p:cNvPr>
              <p:cNvSpPr txBox="1"/>
              <p:nvPr/>
            </p:nvSpPr>
            <p:spPr>
              <a:xfrm>
                <a:off x="2718086" y="4082831"/>
                <a:ext cx="3475440" cy="736484"/>
              </a:xfrm>
              <a:prstGeom prst="rect">
                <a:avLst/>
              </a:prstGeom>
              <a:ln w="25400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9050" tIns="19050" rIns="19050" bIns="19050" anchor="ctr">
                <a:spAutoFit/>
              </a:bodyPr>
              <a:lstStyle/>
              <a:p>
                <a:pPr>
                  <a:defRPr sz="5100"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ja-JP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ja-JP" sz="32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ja-JP" sz="32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𝑎𝑔𝑒</m:t>
                            </m:r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y = b0 + b1x (y : 目的変数、x : 説明変数、b0 : 切片、b1 : 傾き)">
                <a:extLst>
                  <a:ext uri="{FF2B5EF4-FFF2-40B4-BE49-F238E27FC236}">
                    <a16:creationId xmlns:a16="http://schemas.microsoft.com/office/drawing/2014/main" id="{26484C15-27C5-FFCD-FBCD-E763B3B86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086" y="4082831"/>
                <a:ext cx="3475440" cy="736484"/>
              </a:xfrm>
              <a:prstGeom prst="rect">
                <a:avLst/>
              </a:prstGeom>
              <a:blipFill>
                <a:blip r:embed="rId4"/>
                <a:stretch>
                  <a:fillRect l="-6204" r="-1825" b="-16949"/>
                </a:stretch>
              </a:blipFill>
              <a:ln w="25400">
                <a:noFill/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37320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F80781E-8F5E-F0B4-8B2C-B127BF614A28}"/>
              </a:ext>
            </a:extLst>
          </p:cNvPr>
          <p:cNvSpPr txBox="1"/>
          <p:nvPr/>
        </p:nvSpPr>
        <p:spPr>
          <a:xfrm>
            <a:off x="610318" y="1420781"/>
            <a:ext cx="7918601" cy="1885131"/>
          </a:xfrm>
          <a:prstGeom prst="rect">
            <a:avLst/>
          </a:prstGeom>
          <a:noFill/>
          <a:ln w="254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19050" rIns="19050" bIns="19050" numCol="1" spcCol="3810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ja-JP" sz="2000"/>
              <a:t>y(</a:t>
            </a:r>
            <a:r>
              <a:rPr lang="ja-JP" altLang="en-US" sz="2000"/>
              <a:t>正解データ）が連続変数のとき</a:t>
            </a:r>
            <a:r>
              <a:rPr lang="ja-JP" altLang="en-US" sz="2000" b="1">
                <a:solidFill>
                  <a:srgbClr val="FF0000"/>
                </a:solidFill>
              </a:rPr>
              <a:t>「回帰</a:t>
            </a:r>
            <a:r>
              <a:rPr lang="en-US" altLang="ja-JP" sz="2000" b="1">
                <a:solidFill>
                  <a:srgbClr val="FF0000"/>
                </a:solidFill>
              </a:rPr>
              <a:t>(regression)</a:t>
            </a:r>
            <a:r>
              <a:rPr lang="ja-JP" altLang="en-US" sz="2000" b="1">
                <a:solidFill>
                  <a:srgbClr val="FF0000"/>
                </a:solidFill>
              </a:rPr>
              <a:t>」</a:t>
            </a:r>
            <a:r>
              <a:rPr lang="ja-JP" altLang="en-US" sz="2000"/>
              <a:t>と呼び、</a:t>
            </a:r>
            <a:endParaRPr lang="en-US" altLang="ja-JP" sz="2000"/>
          </a:p>
          <a:p>
            <a:pPr algn="l">
              <a:lnSpc>
                <a:spcPct val="200000"/>
              </a:lnSpc>
            </a:pPr>
            <a:r>
              <a:rPr lang="en-US" altLang="ja-JP" sz="2000"/>
              <a:t>y</a:t>
            </a:r>
            <a:r>
              <a:rPr lang="ja-JP" altLang="en-US" sz="2000"/>
              <a:t>がカテゴリ変数</a:t>
            </a:r>
            <a:r>
              <a:rPr lang="en-US" altLang="ja-JP" sz="2000"/>
              <a:t>(</a:t>
            </a:r>
            <a:r>
              <a:rPr lang="ja-JP" altLang="en-US" sz="2000"/>
              <a:t>生か死か、りんごかみかんかバナナかなど</a:t>
            </a:r>
            <a:r>
              <a:rPr lang="en-US" altLang="ja-JP" sz="2000"/>
              <a:t>)</a:t>
            </a:r>
            <a:r>
              <a:rPr lang="ja-JP" altLang="en-US" sz="2000"/>
              <a:t>を予測することを</a:t>
            </a:r>
            <a:r>
              <a:rPr lang="ja-JP" altLang="en-US" sz="2000">
                <a:solidFill>
                  <a:srgbClr val="FF0000"/>
                </a:solidFill>
              </a:rPr>
              <a:t>「分類</a:t>
            </a:r>
            <a:r>
              <a:rPr lang="en-US" altLang="ja-JP" sz="2000">
                <a:solidFill>
                  <a:srgbClr val="FF0000"/>
                </a:solidFill>
              </a:rPr>
              <a:t>(classification)</a:t>
            </a:r>
            <a:r>
              <a:rPr lang="ja-JP" altLang="en-US" sz="2000">
                <a:solidFill>
                  <a:srgbClr val="FF0000"/>
                </a:solidFill>
              </a:rPr>
              <a:t>」</a:t>
            </a:r>
            <a:r>
              <a:rPr lang="ja-JP" altLang="en-US" sz="2000"/>
              <a:t>と呼ぶ</a:t>
            </a:r>
            <a:endParaRPr lang="en-US" altLang="ja-JP" sz="2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692D1D2-8719-1CD8-98D3-1532DAC6687F}"/>
              </a:ext>
            </a:extLst>
          </p:cNvPr>
          <p:cNvSpPr txBox="1"/>
          <p:nvPr/>
        </p:nvSpPr>
        <p:spPr>
          <a:xfrm>
            <a:off x="668712" y="3667388"/>
            <a:ext cx="7574189" cy="3462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en-US" altLang="ja-JP" sz="2000" b="1" u="sng">
                <a:solidFill>
                  <a:srgbClr val="002060"/>
                </a:solidFill>
              </a:rPr>
              <a:t>*</a:t>
            </a:r>
            <a:r>
              <a:rPr lang="ja-JP" altLang="en-US" sz="2000" b="1" u="sng">
                <a:solidFill>
                  <a:srgbClr val="002060"/>
                </a:solidFill>
              </a:rPr>
              <a:t>ロジスティック回帰を使って分類するので、紛らわしいので注意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0E19D3D0-3122-49FB-D783-9EFCA54ADA84}"/>
              </a:ext>
            </a:extLst>
          </p:cNvPr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前回のデータ">
            <a:extLst>
              <a:ext uri="{FF2B5EF4-FFF2-40B4-BE49-F238E27FC236}">
                <a16:creationId xmlns:a16="http://schemas.microsoft.com/office/drawing/2014/main" id="{94D68049-DC86-5445-9D48-E6D70B67FAB3}"/>
              </a:ext>
            </a:extLst>
          </p:cNvPr>
          <p:cNvSpPr txBox="1"/>
          <p:nvPr/>
        </p:nvSpPr>
        <p:spPr>
          <a:xfrm>
            <a:off x="0" y="1369"/>
            <a:ext cx="9149851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ロジスティック回帰の基礎</a:t>
            </a:r>
            <a:endParaRPr sz="28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EEE1C2C-D105-05D1-244C-EBE593728F7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251435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0" name="①学習モデルの選択(今回は線形回帰)…"/>
          <p:cNvSpPr txBox="1"/>
          <p:nvPr/>
        </p:nvSpPr>
        <p:spPr>
          <a:xfrm>
            <a:off x="182261" y="780813"/>
            <a:ext cx="8773626" cy="4070345"/>
          </a:xfrm>
          <a:prstGeom prst="rect">
            <a:avLst/>
          </a:prstGeom>
          <a:ln w="2540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STEP1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lang="en-US" altLang="ja-JP" sz="16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データの用意</a:t>
            </a:r>
            <a:r>
              <a:rPr lang="ja-JP" altLang="en-US" sz="1600" b="1"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：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説明変数のデータフレームと目的変数のデータフレーム</a:t>
            </a:r>
            <a:endParaRPr lang="en-US" sz="16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STEP2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6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学習モデルの選択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6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今回は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ロジスティック</a:t>
            </a:r>
            <a:r>
              <a:rPr sz="16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回帰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1016000" indent="-38100" algn="l">
              <a:lnSpc>
                <a:spcPct val="150000"/>
              </a:lnSpc>
              <a:defRPr sz="4500"/>
            </a:pPr>
            <a:r>
              <a:rPr lang="en-US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 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6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 = </a:t>
            </a:r>
            <a:r>
              <a:rPr sz="1600"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L</a:t>
            </a:r>
            <a:r>
              <a:rPr lang="en-US" sz="1600"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ogistic</a:t>
            </a:r>
            <a:r>
              <a:rPr sz="1600"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Regression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STEP3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6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データを入れて学習させる</a:t>
            </a:r>
            <a:endParaRPr sz="16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　　　　</a:t>
            </a:r>
            <a:r>
              <a:rPr lang="en-US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6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sz="1600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fit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6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説明変数,目的変数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6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傾き</a:t>
            </a:r>
            <a:r>
              <a:rPr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sz="16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偏回帰係数</a:t>
            </a:r>
            <a:r>
              <a:rPr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sz="16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と切片</a:t>
            </a:r>
            <a:r>
              <a:rPr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sz="16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定数項</a:t>
            </a:r>
            <a:r>
              <a:rPr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sz="16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を求める</a:t>
            </a:r>
            <a:endParaRPr lang="en-US" sz="16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　　　　</a:t>
            </a:r>
            <a:r>
              <a:rPr lang="en-US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6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sz="1600"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coef</a:t>
            </a:r>
            <a:r>
              <a:rPr sz="1600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_</a:t>
            </a:r>
            <a:endParaRPr sz="16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　　　　</a:t>
            </a:r>
            <a:r>
              <a:rPr lang="en-US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 (</a:t>
            </a:r>
            <a:r>
              <a:rPr sz="16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sz="1600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intercept_</a:t>
            </a:r>
            <a:endParaRPr sz="16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STEP5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6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予測を行う</a:t>
            </a:r>
            <a:r>
              <a:rPr lang="ja-JP" altLang="en-US" sz="1600" b="1">
                <a:solidFill>
                  <a:srgbClr val="00206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：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6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sz="1600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predict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6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新たな説明変数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  <a:endParaRPr lang="en-US" sz="16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                (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lang="en-US" altLang="ja-JP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lang="en-US" altLang="ja-JP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predict_proba</a:t>
            </a:r>
            <a:r>
              <a:rPr lang="en-US" altLang="ja-JP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新たな説明変数）</a:t>
            </a:r>
            <a:endParaRPr lang="en-US" sz="16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STEP6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モデルの評価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：</a:t>
            </a:r>
            <a:r>
              <a:rPr lang="en-US" altLang="ja-JP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lang="en-US" altLang="ja-JP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lang="en-US" altLang="ja-JP" sz="1600" b="1" dirty="0">
                <a:solidFill>
                  <a:srgbClr val="FF000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score</a:t>
            </a:r>
            <a:r>
              <a:rPr lang="en-US" altLang="ja-JP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説明変数</a:t>
            </a:r>
            <a:r>
              <a:rPr lang="en-US" altLang="ja-JP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, 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目的変数</a:t>
            </a:r>
            <a:r>
              <a:rPr lang="en-US" altLang="ja-JP"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sz="16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機械学習の流れ(もう少し詳しく)">
            <a:extLst>
              <a:ext uri="{FF2B5EF4-FFF2-40B4-BE49-F238E27FC236}">
                <a16:creationId xmlns:a16="http://schemas.microsoft.com/office/drawing/2014/main" id="{FF2DD140-ADE0-E801-815E-38488A1CCDFB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</a:t>
            </a:r>
            <a:r>
              <a:rPr sz="2800" dirty="0" err="1"/>
              <a:t>の</a:t>
            </a:r>
            <a:r>
              <a:rPr lang="ja-JP" altLang="en-US" sz="2800"/>
              <a:t>コードのまとめ</a:t>
            </a:r>
            <a:endParaRPr sz="2800" dirty="0"/>
          </a:p>
        </p:txBody>
      </p:sp>
      <p:sp>
        <p:nvSpPr>
          <p:cNvPr id="2" name="四角形吹き出し 1">
            <a:extLst>
              <a:ext uri="{FF2B5EF4-FFF2-40B4-BE49-F238E27FC236}">
                <a16:creationId xmlns:a16="http://schemas.microsoft.com/office/drawing/2014/main" id="{ACE635E7-0A22-8438-EF4C-C76F7984930F}"/>
              </a:ext>
            </a:extLst>
          </p:cNvPr>
          <p:cNvSpPr/>
          <p:nvPr/>
        </p:nvSpPr>
        <p:spPr>
          <a:xfrm>
            <a:off x="5561844" y="1530587"/>
            <a:ext cx="2844000" cy="756000"/>
          </a:xfrm>
          <a:prstGeom prst="wedgeRectCallout">
            <a:avLst>
              <a:gd name="adj1" fmla="val -59569"/>
              <a:gd name="adj2" fmla="val -11411"/>
            </a:avLst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ja-JP" altLang="en-US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重回帰の時は　</a:t>
            </a:r>
            <a:r>
              <a:rPr lang="en-US" altLang="ja-JP" sz="1600" b="1" err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LinearRegression</a:t>
            </a:r>
            <a:r>
              <a:rPr lang="en-US" altLang="ja-JP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()</a:t>
            </a:r>
            <a:r>
              <a:rPr lang="ja-JP" altLang="en-US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だった</a:t>
            </a: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E35FE296-E21E-5457-3102-E4D6D5B1BB70}"/>
              </a:ext>
            </a:extLst>
          </p:cNvPr>
          <p:cNvSpPr/>
          <p:nvPr/>
        </p:nvSpPr>
        <p:spPr>
          <a:xfrm>
            <a:off x="6500266" y="3443241"/>
            <a:ext cx="2276856" cy="432000"/>
          </a:xfrm>
          <a:prstGeom prst="wedgeRectCallout">
            <a:avLst>
              <a:gd name="adj1" fmla="val -45520"/>
              <a:gd name="adj2" fmla="val 113879"/>
            </a:avLst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ja-JP" altLang="en-US" sz="18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確率の予測が追加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C9A961-3C05-D86E-8111-9D3142401B3D}"/>
              </a:ext>
            </a:extLst>
          </p:cNvPr>
          <p:cNvSpPr txBox="1"/>
          <p:nvPr/>
        </p:nvSpPr>
        <p:spPr>
          <a:xfrm>
            <a:off x="6342221" y="1184338"/>
            <a:ext cx="2063623" cy="3462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2000">
                <a:solidFill>
                  <a:srgbClr val="00B050"/>
                </a:solidFill>
              </a:rPr>
              <a:t>変更点は</a:t>
            </a:r>
            <a:r>
              <a:rPr lang="en-US" altLang="ja-JP" sz="2000">
                <a:solidFill>
                  <a:srgbClr val="00B050"/>
                </a:solidFill>
              </a:rPr>
              <a:t>2</a:t>
            </a:r>
            <a:r>
              <a:rPr lang="ja-JP" altLang="en-US" sz="2000">
                <a:solidFill>
                  <a:srgbClr val="00B050"/>
                </a:solidFill>
              </a:rPr>
              <a:t>つだけ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016589-0CB9-8BC7-5FD1-7875F0A2E9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1503020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矢印">
            <a:extLst>
              <a:ext uri="{FF2B5EF4-FFF2-40B4-BE49-F238E27FC236}">
                <a16:creationId xmlns:a16="http://schemas.microsoft.com/office/drawing/2014/main" id="{2D1BFB41-7511-86FE-CD8E-32C2ECFB917E}"/>
              </a:ext>
            </a:extLst>
          </p:cNvPr>
          <p:cNvSpPr/>
          <p:nvPr/>
        </p:nvSpPr>
        <p:spPr>
          <a:xfrm rot="16200000">
            <a:off x="5261348" y="2693250"/>
            <a:ext cx="504000" cy="396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175521" y="80463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機械学習の流れ</a:t>
            </a:r>
            <a:r>
              <a:rPr lang="ja-JP" altLang="en-US" sz="2400"/>
              <a:t>のまとめ</a:t>
            </a:r>
            <a:endParaRPr sz="24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0"/>
            <a:ext cx="2804048" cy="3204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604977" y="746708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データ分割</a:t>
            </a:r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E1A508EF-0A45-4B17-C1FB-CA59E0F41A8A}"/>
              </a:ext>
            </a:extLst>
          </p:cNvPr>
          <p:cNvSpPr/>
          <p:nvPr/>
        </p:nvSpPr>
        <p:spPr>
          <a:xfrm>
            <a:off x="706687" y="1625376"/>
            <a:ext cx="1104281" cy="127614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18DD79AA-06BC-314D-9D08-2F7D2B632892}"/>
              </a:ext>
            </a:extLst>
          </p:cNvPr>
          <p:cNvSpPr/>
          <p:nvPr/>
        </p:nvSpPr>
        <p:spPr>
          <a:xfrm>
            <a:off x="2117686" y="1595189"/>
            <a:ext cx="715224" cy="1300778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7" name="x(特徴量データ)">
            <a:extLst>
              <a:ext uri="{FF2B5EF4-FFF2-40B4-BE49-F238E27FC236}">
                <a16:creationId xmlns:a16="http://schemas.microsoft.com/office/drawing/2014/main" id="{8443A3A5-985A-054C-11EB-A75EE2997AAA}"/>
              </a:ext>
            </a:extLst>
          </p:cNvPr>
          <p:cNvSpPr txBox="1"/>
          <p:nvPr/>
        </p:nvSpPr>
        <p:spPr>
          <a:xfrm>
            <a:off x="536378" y="1270349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x(</a:t>
            </a:r>
            <a:r>
              <a:rPr sz="1400" dirty="0" err="1"/>
              <a:t>特徴量データ</a:t>
            </a:r>
            <a:r>
              <a:rPr sz="1400" dirty="0"/>
              <a:t>)</a:t>
            </a:r>
          </a:p>
        </p:txBody>
      </p:sp>
      <p:sp>
        <p:nvSpPr>
          <p:cNvPr id="8" name="y(正解データ)">
            <a:extLst>
              <a:ext uri="{FF2B5EF4-FFF2-40B4-BE49-F238E27FC236}">
                <a16:creationId xmlns:a16="http://schemas.microsoft.com/office/drawing/2014/main" id="{9464AF04-270A-E307-B736-C24BD6A72646}"/>
              </a:ext>
            </a:extLst>
          </p:cNvPr>
          <p:cNvSpPr txBox="1"/>
          <p:nvPr/>
        </p:nvSpPr>
        <p:spPr>
          <a:xfrm>
            <a:off x="1954314" y="1264077"/>
            <a:ext cx="119263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 dirty="0"/>
              <a:t>y(</a:t>
            </a:r>
            <a:r>
              <a:rPr sz="1400" dirty="0" err="1"/>
              <a:t>正解データ</a:t>
            </a:r>
            <a:r>
              <a:rPr sz="1400" dirty="0"/>
              <a:t>)</a:t>
            </a:r>
          </a:p>
        </p:txBody>
      </p:sp>
      <p:sp>
        <p:nvSpPr>
          <p:cNvPr id="9" name="四角形">
            <a:extLst>
              <a:ext uri="{FF2B5EF4-FFF2-40B4-BE49-F238E27FC236}">
                <a16:creationId xmlns:a16="http://schemas.microsoft.com/office/drawing/2014/main" id="{C786A7A9-7F0D-3A50-CF77-CC3299B07A75}"/>
              </a:ext>
            </a:extLst>
          </p:cNvPr>
          <p:cNvSpPr/>
          <p:nvPr/>
        </p:nvSpPr>
        <p:spPr>
          <a:xfrm>
            <a:off x="720176" y="3421520"/>
            <a:ext cx="1064611" cy="76132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0" name="四角形">
            <a:extLst>
              <a:ext uri="{FF2B5EF4-FFF2-40B4-BE49-F238E27FC236}">
                <a16:creationId xmlns:a16="http://schemas.microsoft.com/office/drawing/2014/main" id="{6153F75D-D2B4-E497-1156-C161D9B03C79}"/>
              </a:ext>
            </a:extLst>
          </p:cNvPr>
          <p:cNvSpPr/>
          <p:nvPr/>
        </p:nvSpPr>
        <p:spPr>
          <a:xfrm>
            <a:off x="2117686" y="3397691"/>
            <a:ext cx="715224" cy="76132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1" name="x_train">
            <a:extLst>
              <a:ext uri="{FF2B5EF4-FFF2-40B4-BE49-F238E27FC236}">
                <a16:creationId xmlns:a16="http://schemas.microsoft.com/office/drawing/2014/main" id="{96300243-3345-C5D2-4E7C-01C603BCCA1D}"/>
              </a:ext>
            </a:extLst>
          </p:cNvPr>
          <p:cNvSpPr txBox="1"/>
          <p:nvPr/>
        </p:nvSpPr>
        <p:spPr>
          <a:xfrm>
            <a:off x="866893" y="1962841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x_train</a:t>
            </a:r>
            <a:endParaRPr sz="1600" dirty="0"/>
          </a:p>
        </p:txBody>
      </p:sp>
      <p:sp>
        <p:nvSpPr>
          <p:cNvPr id="12" name="y_train">
            <a:extLst>
              <a:ext uri="{FF2B5EF4-FFF2-40B4-BE49-F238E27FC236}">
                <a16:creationId xmlns:a16="http://schemas.microsoft.com/office/drawing/2014/main" id="{D4201FBC-FE9B-4092-6955-E0B881786ED5}"/>
              </a:ext>
            </a:extLst>
          </p:cNvPr>
          <p:cNvSpPr txBox="1"/>
          <p:nvPr/>
        </p:nvSpPr>
        <p:spPr>
          <a:xfrm>
            <a:off x="2082563" y="1962841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y_train</a:t>
            </a:r>
            <a:endParaRPr sz="1600" dirty="0"/>
          </a:p>
        </p:txBody>
      </p:sp>
      <p:sp>
        <p:nvSpPr>
          <p:cNvPr id="13" name="y_test">
            <a:extLst>
              <a:ext uri="{FF2B5EF4-FFF2-40B4-BE49-F238E27FC236}">
                <a16:creationId xmlns:a16="http://schemas.microsoft.com/office/drawing/2014/main" id="{EBB7B1BE-280E-9B45-65C5-E37A223B4748}"/>
              </a:ext>
            </a:extLst>
          </p:cNvPr>
          <p:cNvSpPr txBox="1"/>
          <p:nvPr/>
        </p:nvSpPr>
        <p:spPr>
          <a:xfrm>
            <a:off x="2099487" y="3605499"/>
            <a:ext cx="70371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y_test</a:t>
            </a:r>
            <a:endParaRPr sz="1600" dirty="0"/>
          </a:p>
        </p:txBody>
      </p:sp>
      <p:sp>
        <p:nvSpPr>
          <p:cNvPr id="14" name="x_test">
            <a:extLst>
              <a:ext uri="{FF2B5EF4-FFF2-40B4-BE49-F238E27FC236}">
                <a16:creationId xmlns:a16="http://schemas.microsoft.com/office/drawing/2014/main" id="{48BE39E3-2B68-C097-C657-DB1F76881ADF}"/>
              </a:ext>
            </a:extLst>
          </p:cNvPr>
          <p:cNvSpPr txBox="1"/>
          <p:nvPr/>
        </p:nvSpPr>
        <p:spPr>
          <a:xfrm>
            <a:off x="879864" y="3650057"/>
            <a:ext cx="702116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dirty="0" err="1"/>
              <a:t>x_test</a:t>
            </a:r>
            <a:endParaRPr sz="1600" dirty="0"/>
          </a:p>
        </p:txBody>
      </p:sp>
      <p:sp>
        <p:nvSpPr>
          <p:cNvPr id="15" name="角丸四角形">
            <a:extLst>
              <a:ext uri="{FF2B5EF4-FFF2-40B4-BE49-F238E27FC236}">
                <a16:creationId xmlns:a16="http://schemas.microsoft.com/office/drawing/2014/main" id="{B9A4E1DA-5E40-1C2B-6649-399D25FCDD78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学習モデルの選定">
            <a:extLst>
              <a:ext uri="{FF2B5EF4-FFF2-40B4-BE49-F238E27FC236}">
                <a16:creationId xmlns:a16="http://schemas.microsoft.com/office/drawing/2014/main" id="{B6E4521B-12FE-BAD7-EAE9-18364AF18F76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7" name="学習">
            <a:extLst>
              <a:ext uri="{FF2B5EF4-FFF2-40B4-BE49-F238E27FC236}">
                <a16:creationId xmlns:a16="http://schemas.microsoft.com/office/drawing/2014/main" id="{2F399788-6649-8627-C5AF-F74AF0C7E867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8" name="矢印">
            <a:extLst>
              <a:ext uri="{FF2B5EF4-FFF2-40B4-BE49-F238E27FC236}">
                <a16:creationId xmlns:a16="http://schemas.microsoft.com/office/drawing/2014/main" id="{CA4D8809-0743-A278-ACE8-B735D31B9652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14E36294-94C6-0348-F643-B81FB80F11D3}"/>
              </a:ext>
            </a:extLst>
          </p:cNvPr>
          <p:cNvSpPr/>
          <p:nvPr/>
        </p:nvSpPr>
        <p:spPr>
          <a:xfrm>
            <a:off x="2964597" y="1949113"/>
            <a:ext cx="658601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36C211-AC40-A73F-ACB7-B85B710C8D58}"/>
              </a:ext>
            </a:extLst>
          </p:cNvPr>
          <p:cNvSpPr/>
          <p:nvPr/>
        </p:nvSpPr>
        <p:spPr>
          <a:xfrm>
            <a:off x="536378" y="1517993"/>
            <a:ext cx="2428219" cy="1440000"/>
          </a:xfrm>
          <a:prstGeom prst="rect">
            <a:avLst/>
          </a:prstGeom>
          <a:noFill/>
          <a:ln w="3492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角丸四角形">
            <a:extLst>
              <a:ext uri="{FF2B5EF4-FFF2-40B4-BE49-F238E27FC236}">
                <a16:creationId xmlns:a16="http://schemas.microsoft.com/office/drawing/2014/main" id="{A72191B2-BE49-70E5-0680-EB5B8B18198C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学習済み…">
            <a:extLst>
              <a:ext uri="{FF2B5EF4-FFF2-40B4-BE49-F238E27FC236}">
                <a16:creationId xmlns:a16="http://schemas.microsoft.com/office/drawing/2014/main" id="{5732AC3D-6931-1DD5-ED58-E9E3F09A7D56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23" name="矢印">
            <a:extLst>
              <a:ext uri="{FF2B5EF4-FFF2-40B4-BE49-F238E27FC236}">
                <a16:creationId xmlns:a16="http://schemas.microsoft.com/office/drawing/2014/main" id="{42F29D89-FFF6-A7CC-8AEE-7F75557158DB}"/>
              </a:ext>
            </a:extLst>
          </p:cNvPr>
          <p:cNvSpPr/>
          <p:nvPr/>
        </p:nvSpPr>
        <p:spPr>
          <a:xfrm>
            <a:off x="4673276" y="1974619"/>
            <a:ext cx="367357" cy="425239"/>
          </a:xfrm>
          <a:prstGeom prst="rightArrow">
            <a:avLst>
              <a:gd name="adj1" fmla="val 31663"/>
              <a:gd name="adj2" fmla="val 5540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975FA7-D819-4419-47AB-FF52A54A49CC}"/>
              </a:ext>
            </a:extLst>
          </p:cNvPr>
          <p:cNvSpPr/>
          <p:nvPr/>
        </p:nvSpPr>
        <p:spPr>
          <a:xfrm>
            <a:off x="536379" y="3385866"/>
            <a:ext cx="1288672" cy="777491"/>
          </a:xfrm>
          <a:prstGeom prst="rect">
            <a:avLst/>
          </a:prstGeom>
          <a:noFill/>
          <a:ln w="3492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EA99C611-2468-4056-CD83-37311EC710A7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の予測">
            <a:extLst>
              <a:ext uri="{FF2B5EF4-FFF2-40B4-BE49-F238E27FC236}">
                <a16:creationId xmlns:a16="http://schemas.microsoft.com/office/drawing/2014/main" id="{ABCA7142-21B6-16C3-D473-ED3340625348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8" name="矢印">
            <a:extLst>
              <a:ext uri="{FF2B5EF4-FFF2-40B4-BE49-F238E27FC236}">
                <a16:creationId xmlns:a16="http://schemas.microsoft.com/office/drawing/2014/main" id="{5C82BF32-7947-7805-25A4-3D0A1ABAB491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0AD7E68-EA68-129A-0546-7EC4BE79927E}"/>
              </a:ext>
            </a:extLst>
          </p:cNvPr>
          <p:cNvSpPr/>
          <p:nvPr/>
        </p:nvSpPr>
        <p:spPr>
          <a:xfrm>
            <a:off x="2031026" y="3385866"/>
            <a:ext cx="933571" cy="805992"/>
          </a:xfrm>
          <a:prstGeom prst="rect">
            <a:avLst/>
          </a:prstGeom>
          <a:noFill/>
          <a:ln w="3492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0" name="矢印">
            <a:extLst>
              <a:ext uri="{FF2B5EF4-FFF2-40B4-BE49-F238E27FC236}">
                <a16:creationId xmlns:a16="http://schemas.microsoft.com/office/drawing/2014/main" id="{6E14EE7E-B237-9C14-A963-6CFED98D5B6C}"/>
              </a:ext>
            </a:extLst>
          </p:cNvPr>
          <p:cNvSpPr/>
          <p:nvPr/>
        </p:nvSpPr>
        <p:spPr>
          <a:xfrm rot="5400000">
            <a:off x="7127870" y="2674992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1" name="角丸四角形">
            <a:extLst>
              <a:ext uri="{FF2B5EF4-FFF2-40B4-BE49-F238E27FC236}">
                <a16:creationId xmlns:a16="http://schemas.microsoft.com/office/drawing/2014/main" id="{71B50671-2267-1FF6-180E-ADE5A90CA073}"/>
              </a:ext>
            </a:extLst>
          </p:cNvPr>
          <p:cNvSpPr/>
          <p:nvPr/>
        </p:nvSpPr>
        <p:spPr>
          <a:xfrm>
            <a:off x="6474779" y="3362394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2" name="正解との比較・評価">
            <a:extLst>
              <a:ext uri="{FF2B5EF4-FFF2-40B4-BE49-F238E27FC236}">
                <a16:creationId xmlns:a16="http://schemas.microsoft.com/office/drawing/2014/main" id="{924F87CD-9610-3569-80BF-A9F99BF1D0AC}"/>
              </a:ext>
            </a:extLst>
          </p:cNvPr>
          <p:cNvSpPr txBox="1"/>
          <p:nvPr/>
        </p:nvSpPr>
        <p:spPr>
          <a:xfrm>
            <a:off x="6521163" y="3550069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正解との比較・評価</a:t>
            </a:r>
          </a:p>
        </p:txBody>
      </p:sp>
      <p:sp>
        <p:nvSpPr>
          <p:cNvPr id="34" name="矢印">
            <a:extLst>
              <a:ext uri="{FF2B5EF4-FFF2-40B4-BE49-F238E27FC236}">
                <a16:creationId xmlns:a16="http://schemas.microsoft.com/office/drawing/2014/main" id="{6BC1ABAD-5B2E-BB43-0595-47BB223C91D5}"/>
              </a:ext>
            </a:extLst>
          </p:cNvPr>
          <p:cNvSpPr/>
          <p:nvPr/>
        </p:nvSpPr>
        <p:spPr>
          <a:xfrm>
            <a:off x="2964597" y="3515569"/>
            <a:ext cx="3454796" cy="38170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851FEFB-FDE7-56AF-18A5-B79332F3B2A0}"/>
              </a:ext>
            </a:extLst>
          </p:cNvPr>
          <p:cNvSpPr txBox="1"/>
          <p:nvPr/>
        </p:nvSpPr>
        <p:spPr>
          <a:xfrm>
            <a:off x="6141250" y="4145171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STEP6: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AFF106-84DE-B802-E7F3-A58A51D376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35</a:t>
            </a:fld>
            <a:endParaRPr lang="ja-JP" altLang="en-US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9AB7AC68-A115-6DB9-B34D-DA1EA62802B0}"/>
              </a:ext>
            </a:extLst>
          </p:cNvPr>
          <p:cNvCxnSpPr/>
          <p:nvPr/>
        </p:nvCxnSpPr>
        <p:spPr>
          <a:xfrm>
            <a:off x="1227802" y="3154680"/>
            <a:ext cx="4356000" cy="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8386547-D48E-4ED1-56A8-D471EB64BA3D}"/>
              </a:ext>
            </a:extLst>
          </p:cNvPr>
          <p:cNvCxnSpPr>
            <a:cxnSpLocks/>
          </p:cNvCxnSpPr>
          <p:nvPr/>
        </p:nvCxnSpPr>
        <p:spPr>
          <a:xfrm flipV="1">
            <a:off x="1271474" y="3131820"/>
            <a:ext cx="0" cy="26677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7BE570D-B9CD-BBA8-F3DE-E3C1E0D92260}"/>
              </a:ext>
            </a:extLst>
          </p:cNvPr>
          <p:cNvSpPr txBox="1"/>
          <p:nvPr/>
        </p:nvSpPr>
        <p:spPr>
          <a:xfrm>
            <a:off x="366792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6045D0E-DEAD-7521-9F1E-8D5897E929C7}"/>
              </a:ext>
            </a:extLst>
          </p:cNvPr>
          <p:cNvSpPr txBox="1"/>
          <p:nvPr/>
        </p:nvSpPr>
        <p:spPr>
          <a:xfrm>
            <a:off x="5680078" y="261814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</p:spTree>
    <p:extLst>
      <p:ext uri="{BB962C8B-B14F-4D97-AF65-F5344CB8AC3E}">
        <p14:creationId xmlns:p14="http://schemas.microsoft.com/office/powerpoint/2010/main" val="236993640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17C73E-54FF-D621-8B07-A2C331AAD558}"/>
              </a:ext>
            </a:extLst>
          </p:cNvPr>
          <p:cNvSpPr/>
          <p:nvPr/>
        </p:nvSpPr>
        <p:spPr>
          <a:xfrm>
            <a:off x="178920" y="4755957"/>
            <a:ext cx="8751550" cy="2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33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6E7DE8-25FF-00B8-11C4-E3F63CA66355}"/>
              </a:ext>
            </a:extLst>
          </p:cNvPr>
          <p:cNvSpPr/>
          <p:nvPr/>
        </p:nvSpPr>
        <p:spPr>
          <a:xfrm>
            <a:off x="175598" y="4242371"/>
            <a:ext cx="8754872" cy="43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33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A933B87-718A-EFBB-B6E9-5A8586128FE6}"/>
              </a:ext>
            </a:extLst>
          </p:cNvPr>
          <p:cNvSpPr/>
          <p:nvPr/>
        </p:nvSpPr>
        <p:spPr>
          <a:xfrm>
            <a:off x="185816" y="3759175"/>
            <a:ext cx="8725339" cy="39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33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D1F5B9B-243C-F038-A0B6-08CCEAEAC565}"/>
              </a:ext>
            </a:extLst>
          </p:cNvPr>
          <p:cNvSpPr/>
          <p:nvPr/>
        </p:nvSpPr>
        <p:spPr>
          <a:xfrm>
            <a:off x="177780" y="3416611"/>
            <a:ext cx="8733376" cy="2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33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BD86F9E-D44F-B196-3897-3FEF13B65CB8}"/>
              </a:ext>
            </a:extLst>
          </p:cNvPr>
          <p:cNvSpPr/>
          <p:nvPr/>
        </p:nvSpPr>
        <p:spPr>
          <a:xfrm>
            <a:off x="198788" y="2915382"/>
            <a:ext cx="8712368" cy="43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33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F1EDF8-EE70-0064-8242-9CABFEE65D60}"/>
              </a:ext>
            </a:extLst>
          </p:cNvPr>
          <p:cNvSpPr/>
          <p:nvPr/>
        </p:nvSpPr>
        <p:spPr>
          <a:xfrm>
            <a:off x="177780" y="1122646"/>
            <a:ext cx="8733376" cy="172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FF2B7F1-059E-50A7-C3FB-E19C8134205B}"/>
              </a:ext>
            </a:extLst>
          </p:cNvPr>
          <p:cNvSpPr/>
          <p:nvPr/>
        </p:nvSpPr>
        <p:spPr>
          <a:xfrm>
            <a:off x="182626" y="613836"/>
            <a:ext cx="8733376" cy="39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213530" y="573648"/>
            <a:ext cx="8420331" cy="4462760"/>
          </a:xfrm>
          <a:prstGeom prst="rect">
            <a:avLst/>
          </a:prstGeom>
          <a:noFill/>
          <a:ln w="793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155972" algn="l"/>
            <a:r>
              <a:rPr lang="en" altLang="ja-JP" sz="13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3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numpy</a:t>
            </a:r>
            <a:r>
              <a:rPr lang="en" altLang="ja-JP" sz="13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13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np</a:t>
            </a:r>
          </a:p>
          <a:p>
            <a:pPr marL="155972" algn="l"/>
            <a:r>
              <a:rPr lang="en" altLang="ja-JP" sz="13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3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pandas</a:t>
            </a:r>
            <a:r>
              <a:rPr lang="en" altLang="ja-JP" sz="13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13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pd</a:t>
            </a:r>
          </a:p>
          <a:p>
            <a:pPr marL="155972" algn="l"/>
            <a:endParaRPr lang="en" altLang="ja-JP" sz="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3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3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sklearn.datasets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3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load_brest_cancer</a:t>
            </a:r>
            <a:br>
              <a:rPr lang="ja-JP" altLang="en-US" sz="1300" b="1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bc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load_breast_cancer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as_frame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True)</a:t>
            </a:r>
          </a:p>
          <a:p>
            <a:pPr marL="155972" algn="l"/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y_bc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bc</a:t>
            </a:r>
            <a:r>
              <a:rPr lang="en" altLang="ja-JP" sz="1300" b="1" err="1">
                <a:solidFill>
                  <a:srgbClr val="00B050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300" b="1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target</a:t>
            </a:r>
            <a:endParaRPr lang="en" altLang="ja-JP" sz="13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  <a:p>
            <a:pPr indent="135731" algn="l"/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x_bc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bc</a:t>
            </a:r>
            <a:r>
              <a:rPr lang="en" altLang="ja-JP" sz="1300" b="1" err="1">
                <a:solidFill>
                  <a:srgbClr val="00B050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300" b="1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data</a:t>
            </a:r>
            <a:endParaRPr lang="en" altLang="ja-JP" sz="130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x_bc10 =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x_bx.iloc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:, </a:t>
            </a:r>
            <a:r>
              <a:rPr lang="en" altLang="ja-JP" sz="1300" b="1">
                <a:solidFill>
                  <a:srgbClr val="00B050"/>
                </a:solidFill>
                <a:latin typeface="Courier New" panose="02070309020205020404" pitchFamily="49" charset="0"/>
              </a:rPr>
              <a:t>0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:</a:t>
            </a:r>
            <a:r>
              <a:rPr lang="en" altLang="ja-JP" sz="1300" b="1">
                <a:solidFill>
                  <a:srgbClr val="00B050"/>
                </a:solidFill>
                <a:latin typeface="Courier New" panose="02070309020205020404" pitchFamily="49" charset="0"/>
              </a:rPr>
              <a:t>10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]</a:t>
            </a:r>
          </a:p>
          <a:p>
            <a:pPr marL="155972" algn="l"/>
            <a:endParaRPr lang="en" altLang="ja-JP" sz="5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3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train_test_split</a:t>
            </a:r>
            <a:endParaRPr lang="en" altLang="ja-JP" sz="13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x_train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y_train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train_test_split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x_bc10,y_bc,test_size=</a:t>
            </a:r>
            <a:r>
              <a:rPr lang="en" altLang="ja-JP" sz="1300" b="1">
                <a:solidFill>
                  <a:srgbClr val="00B050"/>
                </a:solidFill>
                <a:latin typeface="Courier New" panose="02070309020205020404" pitchFamily="49" charset="0"/>
              </a:rPr>
              <a:t>0.3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,random_state=</a:t>
            </a:r>
            <a:r>
              <a:rPr lang="en" altLang="ja-JP" sz="1300" b="1">
                <a:solidFill>
                  <a:srgbClr val="00B050"/>
                </a:solidFill>
                <a:latin typeface="Courier New" panose="02070309020205020404" pitchFamily="49" charset="0"/>
              </a:rPr>
              <a:t>0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/>
            <a:endParaRPr lang="en" altLang="ja-JP" sz="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3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sklearn.linear_model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LogisticRegression</a:t>
            </a:r>
            <a:endParaRPr lang="en" altLang="ja-JP" sz="13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model_bc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LogisticRegression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()</a:t>
            </a:r>
          </a:p>
          <a:p>
            <a:pPr marL="155972" algn="l"/>
            <a:endParaRPr lang="en" altLang="ja-JP" sz="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model_bc.</a:t>
            </a:r>
            <a:r>
              <a:rPr lang="en" altLang="ja-JP" sz="1300" b="1" err="1">
                <a:solidFill>
                  <a:srgbClr val="FF0000"/>
                </a:solidFill>
                <a:latin typeface="Courier New" panose="02070309020205020404" pitchFamily="49" charset="0"/>
              </a:rPr>
              <a:t>fit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x_train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y_train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3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endParaRPr lang="en" altLang="ja-JP" sz="13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endParaRPr lang="en" altLang="ja-JP" sz="800" b="1">
              <a:solidFill>
                <a:schemeClr val="accent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3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model_bc.</a:t>
            </a:r>
            <a:r>
              <a:rPr lang="en" altLang="ja-JP" sz="1300" b="1" err="1">
                <a:solidFill>
                  <a:srgbClr val="FF0000"/>
                </a:solidFill>
                <a:latin typeface="Courier New" panose="02070309020205020404" pitchFamily="49" charset="0"/>
              </a:rPr>
              <a:t>coef</a:t>
            </a:r>
            <a:r>
              <a:rPr lang="en" altLang="ja-JP" sz="1300" b="1">
                <a:solidFill>
                  <a:srgbClr val="FF0000"/>
                </a:solidFill>
                <a:latin typeface="Courier New" panose="02070309020205020404" pitchFamily="49" charset="0"/>
              </a:rPr>
              <a:t>_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/>
            <a:r>
              <a:rPr lang="en" altLang="ja-JP" sz="13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model_bc.</a:t>
            </a:r>
            <a:r>
              <a:rPr lang="en" altLang="ja-JP" sz="1300" b="1" err="1">
                <a:solidFill>
                  <a:srgbClr val="FF0000"/>
                </a:solidFill>
                <a:latin typeface="Courier New" panose="02070309020205020404" pitchFamily="49" charset="0"/>
              </a:rPr>
              <a:t>intercept</a:t>
            </a:r>
            <a:r>
              <a:rPr lang="en" altLang="ja-JP" sz="1300" b="1">
                <a:solidFill>
                  <a:srgbClr val="FF0000"/>
                </a:solidFill>
                <a:latin typeface="Courier New" panose="02070309020205020404" pitchFamily="49" charset="0"/>
              </a:rPr>
              <a:t>_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/>
            <a:endParaRPr lang="en" altLang="ja-JP" sz="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35731" algn="l"/>
            <a:r>
              <a:rPr lang="en" altLang="ja-JP" sz="13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model_bc.</a:t>
            </a:r>
            <a:r>
              <a:rPr lang="en" altLang="ja-JP" sz="1300" b="1" err="1">
                <a:solidFill>
                  <a:srgbClr val="FF0000"/>
                </a:solidFill>
                <a:latin typeface="Courier New" panose="02070309020205020404" pitchFamily="49" charset="0"/>
              </a:rPr>
              <a:t>predict</a:t>
            </a:r>
            <a:r>
              <a:rPr lang="en" altLang="ja-JP" sz="13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3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35731" algn="l"/>
            <a:r>
              <a:rPr lang="en" altLang="ja-JP" sz="13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model_bc.</a:t>
            </a:r>
            <a:r>
              <a:rPr lang="en" altLang="ja-JP" sz="1300" b="1" err="1">
                <a:solidFill>
                  <a:srgbClr val="FF0000"/>
                </a:solidFill>
                <a:latin typeface="Courier New" panose="02070309020205020404" pitchFamily="49" charset="0"/>
              </a:rPr>
              <a:t>predict_proba</a:t>
            </a:r>
            <a:r>
              <a:rPr lang="en" altLang="ja-JP" sz="13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3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35731" algn="l"/>
            <a:endParaRPr lang="en" altLang="ja-JP" sz="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35731" algn="l"/>
            <a:r>
              <a:rPr lang="en" altLang="ja-JP" sz="13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model_bc.</a:t>
            </a:r>
            <a:r>
              <a:rPr lang="en" altLang="ja-JP" sz="1300" b="1" err="1">
                <a:solidFill>
                  <a:srgbClr val="FF0000"/>
                </a:solidFill>
                <a:latin typeface="Courier New" panose="02070309020205020404" pitchFamily="49" charset="0"/>
              </a:rPr>
              <a:t>score</a:t>
            </a:r>
            <a:r>
              <a:rPr lang="en" altLang="ja-JP" sz="13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3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3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3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3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6" name="線形回帰で88歳の歯周病の歯の本数を予測する"/>
          <p:cNvSpPr txBox="1"/>
          <p:nvPr/>
        </p:nvSpPr>
        <p:spPr>
          <a:xfrm>
            <a:off x="278101" y="17373"/>
            <a:ext cx="6501780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ロジスティック回帰分析のコードまとめ</a:t>
            </a:r>
            <a:endParaRPr sz="2800" dirty="0"/>
          </a:p>
        </p:txBody>
      </p:sp>
      <p:sp>
        <p:nvSpPr>
          <p:cNvPr id="8" name="①学習モデルの選択(今回は線形回帰)…">
            <a:extLst>
              <a:ext uri="{FF2B5EF4-FFF2-40B4-BE49-F238E27FC236}">
                <a16:creationId xmlns:a16="http://schemas.microsoft.com/office/drawing/2014/main" id="{71848392-7146-4CA0-3719-19B3E97D210D}"/>
              </a:ext>
            </a:extLst>
          </p:cNvPr>
          <p:cNvSpPr txBox="1"/>
          <p:nvPr/>
        </p:nvSpPr>
        <p:spPr>
          <a:xfrm>
            <a:off x="5681029" y="757637"/>
            <a:ext cx="2853475" cy="2539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STEP0： </a:t>
            </a:r>
            <a:r>
              <a:rPr lang="en-US" sz="1400" b="1" dirty="0" err="1">
                <a:latin typeface="Meiryo" panose="020B0604030504040204" pitchFamily="34" charset="-128"/>
                <a:ea typeface="Meiryo" panose="020B0604030504040204" pitchFamily="34" charset="-128"/>
              </a:rPr>
              <a:t>ライブラリの読み込み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①学習モデルの選択(今回は線形回帰)…">
            <a:extLst>
              <a:ext uri="{FF2B5EF4-FFF2-40B4-BE49-F238E27FC236}">
                <a16:creationId xmlns:a16="http://schemas.microsoft.com/office/drawing/2014/main" id="{98947149-39E7-0A90-1FCA-EC8AC8A9AC8D}"/>
              </a:ext>
            </a:extLst>
          </p:cNvPr>
          <p:cNvSpPr txBox="1"/>
          <p:nvPr/>
        </p:nvSpPr>
        <p:spPr>
          <a:xfrm>
            <a:off x="5681029" y="1534627"/>
            <a:ext cx="2543928" cy="2539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STEP1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lang="en-US" altLang="ja-JP" sz="1400" b="1" dirty="0" err="1">
                <a:latin typeface="Meiryo" panose="020B0604030504040204" pitchFamily="34" charset="-128"/>
                <a:ea typeface="Meiryo" panose="020B0604030504040204" pitchFamily="34" charset="-128"/>
              </a:rPr>
              <a:t>データの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準備</a:t>
            </a:r>
            <a:endParaRPr lang="en-US" altLang="ja-JP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①学習モデルの選択(今回は線形回帰)…">
            <a:extLst>
              <a:ext uri="{FF2B5EF4-FFF2-40B4-BE49-F238E27FC236}">
                <a16:creationId xmlns:a16="http://schemas.microsoft.com/office/drawing/2014/main" id="{9322C235-CF06-C87D-868C-BC73279E876B}"/>
              </a:ext>
            </a:extLst>
          </p:cNvPr>
          <p:cNvSpPr txBox="1"/>
          <p:nvPr/>
        </p:nvSpPr>
        <p:spPr>
          <a:xfrm>
            <a:off x="5681029" y="2977685"/>
            <a:ext cx="2610014" cy="2539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STEP2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：学習モデルの選択</a:t>
            </a:r>
            <a:endParaRPr lang="en-US" altLang="ja-JP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①学習モデルの選択(今回は線形回帰)…">
            <a:extLst>
              <a:ext uri="{FF2B5EF4-FFF2-40B4-BE49-F238E27FC236}">
                <a16:creationId xmlns:a16="http://schemas.microsoft.com/office/drawing/2014/main" id="{DA1D4BAC-1E89-1F52-7141-DF597323A023}"/>
              </a:ext>
            </a:extLst>
          </p:cNvPr>
          <p:cNvSpPr txBox="1"/>
          <p:nvPr/>
        </p:nvSpPr>
        <p:spPr>
          <a:xfrm>
            <a:off x="5668833" y="3442490"/>
            <a:ext cx="2880000" cy="2539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STEP3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：データを入れて学習</a:t>
            </a:r>
          </a:p>
        </p:txBody>
      </p:sp>
      <p:sp>
        <p:nvSpPr>
          <p:cNvPr id="16" name="①学習モデルの選択(今回は線形回帰)…">
            <a:extLst>
              <a:ext uri="{FF2B5EF4-FFF2-40B4-BE49-F238E27FC236}">
                <a16:creationId xmlns:a16="http://schemas.microsoft.com/office/drawing/2014/main" id="{AFB21A69-270C-814E-68B9-820CE2277909}"/>
              </a:ext>
            </a:extLst>
          </p:cNvPr>
          <p:cNvSpPr txBox="1"/>
          <p:nvPr/>
        </p:nvSpPr>
        <p:spPr>
          <a:xfrm>
            <a:off x="5668833" y="3827103"/>
            <a:ext cx="2880000" cy="2539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STEP4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：傾きと切片を求める</a:t>
            </a:r>
          </a:p>
        </p:txBody>
      </p:sp>
      <p:sp>
        <p:nvSpPr>
          <p:cNvPr id="24" name="①学習モデルの選択(今回は線形回帰)…">
            <a:extLst>
              <a:ext uri="{FF2B5EF4-FFF2-40B4-BE49-F238E27FC236}">
                <a16:creationId xmlns:a16="http://schemas.microsoft.com/office/drawing/2014/main" id="{A5C96DD0-2900-B653-EA8C-98C2B1B4AE5A}"/>
              </a:ext>
            </a:extLst>
          </p:cNvPr>
          <p:cNvSpPr txBox="1"/>
          <p:nvPr/>
        </p:nvSpPr>
        <p:spPr>
          <a:xfrm>
            <a:off x="5668833" y="4315602"/>
            <a:ext cx="2880000" cy="2539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STEP5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lang="en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予測を行う</a:t>
            </a:r>
            <a:endParaRPr lang="ja-JP" alt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①学習モデルの選択(今回は線形回帰)…">
            <a:extLst>
              <a:ext uri="{FF2B5EF4-FFF2-40B4-BE49-F238E27FC236}">
                <a16:creationId xmlns:a16="http://schemas.microsoft.com/office/drawing/2014/main" id="{F29C985A-61B7-523B-2C22-CD03F0117C98}"/>
              </a:ext>
            </a:extLst>
          </p:cNvPr>
          <p:cNvSpPr txBox="1"/>
          <p:nvPr/>
        </p:nvSpPr>
        <p:spPr>
          <a:xfrm>
            <a:off x="5681029" y="4752444"/>
            <a:ext cx="2880000" cy="2539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STEP6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：モデルの評価</a:t>
            </a:r>
            <a:endParaRPr lang="ja-JP" alt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12375F-14CC-364C-CBB5-DF6658D21E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64917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3FAFBB-AB5C-A7E6-F30A-E40E94BFB53E}"/>
              </a:ext>
            </a:extLst>
          </p:cNvPr>
          <p:cNvSpPr txBox="1"/>
          <p:nvPr/>
        </p:nvSpPr>
        <p:spPr>
          <a:xfrm>
            <a:off x="344863" y="1629340"/>
            <a:ext cx="7243713" cy="3462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20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20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10-9 </a:t>
            </a:r>
            <a:r>
              <a:rPr lang="ja-JP" altLang="en-US" sz="20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利用するライブラリを</a:t>
            </a:r>
            <a:r>
              <a:rPr lang="en-US" altLang="ja-JP" sz="20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 sz="20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つインポートする</a:t>
            </a:r>
            <a:endParaRPr lang="en-US" altLang="ja-JP" sz="20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7650D1-2E7A-0E7D-1035-9BD18E506B01}"/>
              </a:ext>
            </a:extLst>
          </p:cNvPr>
          <p:cNvSpPr/>
          <p:nvPr/>
        </p:nvSpPr>
        <p:spPr>
          <a:xfrm>
            <a:off x="881783" y="2090467"/>
            <a:ext cx="6972300" cy="923330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134938" algn="l">
              <a:lnSpc>
                <a:spcPct val="150000"/>
              </a:lnSpc>
            </a:pP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numpy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np</a:t>
            </a:r>
          </a:p>
          <a:p>
            <a:pPr marL="134938" algn="l">
              <a:lnSpc>
                <a:spcPct val="150000"/>
              </a:lnSpc>
            </a:pP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pandas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pd</a:t>
            </a:r>
            <a:endParaRPr lang="en" altLang="ja-JP" sz="200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D3B9D3F8-FF6C-F441-66EC-001B86FB9211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</a:t>
            </a:r>
            <a:endParaRPr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D25490-692C-013B-7184-7CFEEEC56C44}"/>
              </a:ext>
            </a:extLst>
          </p:cNvPr>
          <p:cNvSpPr txBox="1"/>
          <p:nvPr/>
        </p:nvSpPr>
        <p:spPr>
          <a:xfrm>
            <a:off x="876445" y="3015963"/>
            <a:ext cx="7485130" cy="1438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" altLang="ja-JP" sz="2000" b="1" err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Courier New" panose="02070309020205020404" pitchFamily="49" charset="0"/>
              </a:rPr>
              <a:t>numpy</a:t>
            </a:r>
            <a:r>
              <a:rPr lang="ja-JP" altLang="en-US" sz="2000" b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と</a:t>
            </a:r>
            <a:r>
              <a:rPr lang="en-US" altLang="ja-JP" sz="2000" b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Courier New" panose="02070309020205020404" pitchFamily="49" charset="0"/>
              </a:rPr>
              <a:t>pandas</a:t>
            </a:r>
            <a:r>
              <a:rPr lang="ja-JP" altLang="en-US" sz="2000" b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は前回までの演習で使用</a:t>
            </a:r>
            <a:endParaRPr lang="en-US" altLang="ja-JP" sz="2000" b="1">
              <a:solidFill>
                <a:schemeClr val="tx1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ja-JP" sz="2000" b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</a:t>
            </a:r>
            <a:r>
              <a:rPr lang="ja-JP" altLang="en-US" sz="2000" b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今回は作図しないので</a:t>
            </a:r>
            <a:r>
              <a:rPr lang="en-US" altLang="ja-JP" sz="2000" b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matplotlib</a:t>
            </a:r>
            <a:r>
              <a:rPr lang="ja-JP" altLang="en-US" sz="2000" b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は使わない</a:t>
            </a:r>
            <a:r>
              <a:rPr lang="en-US" altLang="ja-JP" sz="2000" b="1">
                <a:solidFill>
                  <a:schemeClr val="tx1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endParaRPr lang="en-US" altLang="ja-JP" sz="2000" b="1">
              <a:solidFill>
                <a:srgbClr val="00B050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①学習モデルの選択(今回は線形回帰)…">
            <a:extLst>
              <a:ext uri="{FF2B5EF4-FFF2-40B4-BE49-F238E27FC236}">
                <a16:creationId xmlns:a16="http://schemas.microsoft.com/office/drawing/2014/main" id="{939DF38B-BFC1-03AD-D75D-ED8E8AC4E4D7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STEP0：利用ライブラリのインポート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5E81A03-0F3A-5DE8-E95A-1648914568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37</a:t>
            </a:fld>
            <a:endParaRPr lang="ja-JP" altLang="en-US"/>
          </a:p>
        </p:txBody>
      </p:sp>
      <p:sp>
        <p:nvSpPr>
          <p:cNvPr id="9" name="①学習モデルの選択…">
            <a:extLst>
              <a:ext uri="{FF2B5EF4-FFF2-40B4-BE49-F238E27FC236}">
                <a16:creationId xmlns:a16="http://schemas.microsoft.com/office/drawing/2014/main" id="{E1D794ED-FE77-1361-D92E-A193859B14B3}"/>
              </a:ext>
            </a:extLst>
          </p:cNvPr>
          <p:cNvSpPr txBox="1"/>
          <p:nvPr/>
        </p:nvSpPr>
        <p:spPr>
          <a:xfrm>
            <a:off x="6903720" y="-13457"/>
            <a:ext cx="2240280" cy="1365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rgbClr val="FF0000"/>
                </a:solidFill>
              </a:rPr>
              <a:t>STEP0</a:t>
            </a:r>
            <a:r>
              <a:rPr lang="en-US" sz="1200" dirty="0">
                <a:solidFill>
                  <a:srgbClr val="FF0000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/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0302541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554629" y="1494618"/>
            <a:ext cx="7751996" cy="996033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2500" tIns="36000" rIns="0" bIns="360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sklearn.datasets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load_breast_cancer</a:t>
            </a:r>
            <a:br>
              <a:rPr lang="ja-JP" altLang="en-US" sz="2000" b="1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bc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load_breast_cancer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as_frame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2000" b="1">
                <a:solidFill>
                  <a:srgbClr val="0070C0"/>
                </a:solidFill>
                <a:latin typeface="Courier New" panose="02070309020205020404" pitchFamily="49" charset="0"/>
              </a:rPr>
              <a:t>True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endParaRPr lang="ja-JP" altLang="en-US" sz="20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2EA3E8-460B-7FD4-D599-1CCFE7494B37}"/>
              </a:ext>
            </a:extLst>
          </p:cNvPr>
          <p:cNvSpPr txBox="1"/>
          <p:nvPr/>
        </p:nvSpPr>
        <p:spPr>
          <a:xfrm>
            <a:off x="241696" y="999482"/>
            <a:ext cx="7112139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10-10 </a:t>
            </a:r>
            <a:r>
              <a:rPr lang="en-US" altLang="ja-JP"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breast_cancer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乳がん</a:t>
            </a: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データの読み込み</a:t>
            </a:r>
            <a:endParaRPr lang="en-US" altLang="ja-JP"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2C919381-DD49-7E58-8DB0-F0ECE2B770F6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</a:t>
            </a:r>
            <a:endParaRPr sz="2800" dirty="0"/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0198FA4-5BAC-4B38-3FEC-1E7DF83DC612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：データの用意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27D829-A7DC-DBD9-378B-131D75FBEF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455806" y="4653899"/>
            <a:ext cx="227627" cy="241092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38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0C04BF-2624-882E-5808-3D3E764E0BB7}"/>
              </a:ext>
            </a:extLst>
          </p:cNvPr>
          <p:cNvSpPr txBox="1"/>
          <p:nvPr/>
        </p:nvSpPr>
        <p:spPr>
          <a:xfrm>
            <a:off x="554629" y="2628314"/>
            <a:ext cx="8257607" cy="23013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関数をインポート　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600" b="1" u="sng" err="1">
                <a:solidFill>
                  <a:srgbClr val="0070C0"/>
                </a:solidFill>
                <a:latin typeface="Courier New" panose="02070309020205020404" pitchFamily="49" charset="0"/>
              </a:rPr>
              <a:t>datasets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FF9300"/>
                </a:solidFill>
                <a:latin typeface="Courier New" panose="02070309020205020404" pitchFamily="49" charset="0"/>
              </a:rPr>
              <a:t>load_breast_cancer</a:t>
            </a:r>
            <a:endParaRPr lang="en" altLang="ja-JP" sz="1600" b="1" u="sng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1600" b="1" u="sng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● 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load_breast_cancer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as_frame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 = True/False)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 の引数で、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True(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真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か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False(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偽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を選択する</a:t>
            </a:r>
            <a:endParaRPr lang="en-US" altLang="ja-JP" sz="1600" b="1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en-US" altLang="ja-JP" sz="1600" b="1">
                <a:solidFill>
                  <a:srgbClr val="002060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*</a:t>
            </a:r>
            <a:r>
              <a:rPr lang="en-US" altLang="ja-JP" sz="1600" b="1" err="1">
                <a:solidFill>
                  <a:srgbClr val="002060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load_breast_cancer</a:t>
            </a:r>
            <a:r>
              <a:rPr lang="en-US" altLang="ja-JP" sz="1600" b="1">
                <a:solidFill>
                  <a:srgbClr val="002060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()</a:t>
            </a:r>
            <a:r>
              <a:rPr lang="ja-JP" altLang="en-US" sz="1600" b="1">
                <a:solidFill>
                  <a:srgbClr val="002060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には</a:t>
            </a:r>
            <a:r>
              <a:rPr lang="en-US" altLang="ja-JP" sz="1600" b="1">
                <a:solidFill>
                  <a:srgbClr val="002060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scaled</a:t>
            </a:r>
            <a:r>
              <a:rPr lang="ja-JP" altLang="en-US" sz="1600" b="1">
                <a:solidFill>
                  <a:srgbClr val="002060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の引数は</a:t>
            </a:r>
            <a:endParaRPr lang="en-US" altLang="ja-JP" sz="1600" b="1">
              <a:solidFill>
                <a:srgbClr val="002060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rgbClr val="002060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ないので、指定しない</a:t>
            </a:r>
            <a:endParaRPr lang="en-US" altLang="ja-JP" sz="1600" b="1">
              <a:solidFill>
                <a:srgbClr val="002060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6A4B86-743C-2CD6-6132-6527626CB992}"/>
              </a:ext>
            </a:extLst>
          </p:cNvPr>
          <p:cNvSpPr txBox="1"/>
          <p:nvPr/>
        </p:nvSpPr>
        <p:spPr>
          <a:xfrm>
            <a:off x="3016564" y="2883037"/>
            <a:ext cx="100027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ライブラリ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BB6E836-7338-41AE-0574-E8672D374982}"/>
              </a:ext>
            </a:extLst>
          </p:cNvPr>
          <p:cNvSpPr txBox="1"/>
          <p:nvPr/>
        </p:nvSpPr>
        <p:spPr>
          <a:xfrm>
            <a:off x="4016838" y="2869199"/>
            <a:ext cx="100027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モジュール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1A57A1-3C54-2F6E-CE9A-145996ED4043}"/>
              </a:ext>
            </a:extLst>
          </p:cNvPr>
          <p:cNvSpPr txBox="1"/>
          <p:nvPr/>
        </p:nvSpPr>
        <p:spPr>
          <a:xfrm>
            <a:off x="6892170" y="2894444"/>
            <a:ext cx="461665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関数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FF93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C69A3ED-8B0E-0602-A7D4-0B0256CB2541}"/>
              </a:ext>
            </a:extLst>
          </p:cNvPr>
          <p:cNvSpPr/>
          <p:nvPr/>
        </p:nvSpPr>
        <p:spPr>
          <a:xfrm>
            <a:off x="3262691" y="3448845"/>
            <a:ext cx="2628000" cy="288000"/>
          </a:xfrm>
          <a:prstGeom prst="rect">
            <a:avLst/>
          </a:prstGeom>
          <a:noFill/>
          <a:ln w="1905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951FCCF-280A-5D94-605C-111A72E38F7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906468" y="3730470"/>
            <a:ext cx="622599" cy="569713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7ED17A9-0C08-AC9C-090F-03A67F14B68C}"/>
              </a:ext>
            </a:extLst>
          </p:cNvPr>
          <p:cNvSpPr txBox="1"/>
          <p:nvPr/>
        </p:nvSpPr>
        <p:spPr>
          <a:xfrm>
            <a:off x="5529067" y="3879555"/>
            <a:ext cx="3060133" cy="841256"/>
          </a:xfrm>
          <a:prstGeom prst="rect">
            <a:avLst/>
          </a:prstGeom>
          <a:noFill/>
          <a:ln w="22225" cap="flat">
            <a:solidFill>
              <a:schemeClr val="accent2">
                <a:shade val="95000"/>
                <a:satMod val="104999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読み込むデータの形式を指定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True 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→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pd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のデータフレーム型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→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配列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79A03DB2-097A-5662-63A6-94C76F52B484}"/>
              </a:ext>
            </a:extLst>
          </p:cNvPr>
          <p:cNvSpPr txBox="1"/>
          <p:nvPr/>
        </p:nvSpPr>
        <p:spPr>
          <a:xfrm>
            <a:off x="6903720" y="-13457"/>
            <a:ext cx="2240280" cy="1365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921406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グラフィカル ユーザー インターフェイス, アプリケーション, テーブル&#10;&#10;自動的に生成された説明">
            <a:extLst>
              <a:ext uri="{FF2B5EF4-FFF2-40B4-BE49-F238E27FC236}">
                <a16:creationId xmlns:a16="http://schemas.microsoft.com/office/drawing/2014/main" id="{BC07CADA-027F-67A5-1324-2DE87E3450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605" y="3354563"/>
            <a:ext cx="2601653" cy="1700037"/>
          </a:xfrm>
          <a:prstGeom prst="rect">
            <a:avLst/>
          </a:prstGeom>
        </p:spPr>
      </p:pic>
      <p:pic>
        <p:nvPicPr>
          <p:cNvPr id="8" name="図 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8F69996-0CE8-6972-07EA-F8CE859DC5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5205" y="1507324"/>
            <a:ext cx="3620832" cy="1751212"/>
          </a:xfrm>
          <a:prstGeom prst="rect">
            <a:avLst/>
          </a:prstGeom>
        </p:spPr>
      </p:pic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241697" y="1448316"/>
            <a:ext cx="3974703" cy="422405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8500" tIns="72000" rIns="0" bIns="72000" numCol="1" spcCol="38100" rtlCol="0" anchor="ctr">
            <a:spAutoFit/>
          </a:bodyPr>
          <a:lstStyle/>
          <a:p>
            <a:pPr algn="l"/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bc</a:t>
            </a:r>
            <a:endParaRPr lang="en-US" altLang="ja-JP" sz="18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線形回帰で88歳の歯周病の歯の本数を予測する">
            <a:extLst>
              <a:ext uri="{FF2B5EF4-FFF2-40B4-BE49-F238E27FC236}">
                <a16:creationId xmlns:a16="http://schemas.microsoft.com/office/drawing/2014/main" id="{EC453E0A-EF17-6743-E23B-6F4F95EC15C5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</a:t>
            </a:r>
            <a:endParaRPr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736A3C-3A30-09DB-1115-1CBA9A0F78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39</a:t>
            </a:fld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4C86E30-4537-6F3E-2017-612BAA9D42C1}"/>
              </a:ext>
            </a:extLst>
          </p:cNvPr>
          <p:cNvSpPr/>
          <p:nvPr/>
        </p:nvSpPr>
        <p:spPr>
          <a:xfrm>
            <a:off x="3301395" y="2603093"/>
            <a:ext cx="804370" cy="3230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08D38FB-3E6E-075F-600B-1166F56053B1}"/>
              </a:ext>
            </a:extLst>
          </p:cNvPr>
          <p:cNvSpPr txBox="1"/>
          <p:nvPr/>
        </p:nvSpPr>
        <p:spPr>
          <a:xfrm>
            <a:off x="84937" y="3074885"/>
            <a:ext cx="432490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(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復習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)Bunch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型は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dictionary(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辞書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)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型の一種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CC0A100-5063-346C-DB41-C24413F50B85}"/>
              </a:ext>
            </a:extLst>
          </p:cNvPr>
          <p:cNvSpPr txBox="1"/>
          <p:nvPr/>
        </p:nvSpPr>
        <p:spPr>
          <a:xfrm>
            <a:off x="126755" y="3476149"/>
            <a:ext cx="4589325" cy="1456809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/>
              <a:t>dataset = {“key1”:”a”, “key2”:”b”, “key3”:”c”}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40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40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40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辞書型は順序づけた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と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値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の集まりで、</a:t>
            </a: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データ名</a:t>
            </a: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).</a:t>
            </a: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キー）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で格納した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</a:t>
            </a:r>
            <a:r>
              <a:rPr lang="en-US" altLang="ja-JP" sz="160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値</a:t>
            </a:r>
            <a:r>
              <a:rPr lang="en-US" altLang="ja-JP" sz="160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を呼び出す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5D2C69A-D40A-C8B4-754A-1FC963AB7780}"/>
              </a:ext>
            </a:extLst>
          </p:cNvPr>
          <p:cNvSpPr/>
          <p:nvPr/>
        </p:nvSpPr>
        <p:spPr>
          <a:xfrm>
            <a:off x="5020797" y="1506921"/>
            <a:ext cx="520556" cy="189441"/>
          </a:xfrm>
          <a:prstGeom prst="rect">
            <a:avLst/>
          </a:prstGeom>
          <a:noFill/>
          <a:ln w="28575" cap="flat">
            <a:solidFill>
              <a:srgbClr val="D883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B18BFA2-C142-30D2-FD36-4BFCF20548F2}"/>
              </a:ext>
            </a:extLst>
          </p:cNvPr>
          <p:cNvSpPr/>
          <p:nvPr/>
        </p:nvSpPr>
        <p:spPr>
          <a:xfrm>
            <a:off x="5102478" y="3309938"/>
            <a:ext cx="520556" cy="189441"/>
          </a:xfrm>
          <a:prstGeom prst="rect">
            <a:avLst/>
          </a:prstGeom>
          <a:noFill/>
          <a:ln w="28575" cap="flat">
            <a:solidFill>
              <a:srgbClr val="D883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07E08C37-1F90-A615-D431-FD739AE65989}"/>
              </a:ext>
            </a:extLst>
          </p:cNvPr>
          <p:cNvSpPr/>
          <p:nvPr/>
        </p:nvSpPr>
        <p:spPr>
          <a:xfrm>
            <a:off x="4306082" y="1478364"/>
            <a:ext cx="520890" cy="42929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875197-27CC-A4BF-36C6-0F43806D5B75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4945205" y="1632194"/>
            <a:ext cx="75592" cy="750736"/>
          </a:xfrm>
          <a:prstGeom prst="line">
            <a:avLst/>
          </a:prstGeom>
          <a:noFill/>
          <a:ln w="19050" cap="flat">
            <a:solidFill>
              <a:srgbClr val="D883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27DF533-E55B-E98E-7013-EAF536667E34}"/>
              </a:ext>
            </a:extLst>
          </p:cNvPr>
          <p:cNvCxnSpPr>
            <a:cxnSpLocks/>
            <a:stCxn id="18" idx="1"/>
            <a:endCxn id="8" idx="1"/>
          </p:cNvCxnSpPr>
          <p:nvPr/>
        </p:nvCxnSpPr>
        <p:spPr>
          <a:xfrm flipH="1" flipV="1">
            <a:off x="4945205" y="2382930"/>
            <a:ext cx="157273" cy="1021729"/>
          </a:xfrm>
          <a:prstGeom prst="line">
            <a:avLst/>
          </a:prstGeom>
          <a:noFill/>
          <a:ln w="19050" cap="flat">
            <a:solidFill>
              <a:srgbClr val="D883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6387A99-BB85-1E5B-0FC5-6CBA7FEA15ED}"/>
              </a:ext>
            </a:extLst>
          </p:cNvPr>
          <p:cNvSpPr txBox="1"/>
          <p:nvPr/>
        </p:nvSpPr>
        <p:spPr>
          <a:xfrm>
            <a:off x="4343245" y="2184416"/>
            <a:ext cx="6155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7822BE0-CFA2-28D9-B1EB-90FBC3F7BFB5}"/>
              </a:ext>
            </a:extLst>
          </p:cNvPr>
          <p:cNvSpPr/>
          <p:nvPr/>
        </p:nvSpPr>
        <p:spPr>
          <a:xfrm>
            <a:off x="5053042" y="1506921"/>
            <a:ext cx="3561467" cy="1729968"/>
          </a:xfrm>
          <a:prstGeom prst="rect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54C4FA5-0022-2014-DBBB-A55B52AE94EB}"/>
              </a:ext>
            </a:extLst>
          </p:cNvPr>
          <p:cNvSpPr/>
          <p:nvPr/>
        </p:nvSpPr>
        <p:spPr>
          <a:xfrm>
            <a:off x="5074119" y="3314237"/>
            <a:ext cx="2444632" cy="1764000"/>
          </a:xfrm>
          <a:prstGeom prst="rect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6B43FCD-5BD0-D0DA-85F4-6AB118A4F375}"/>
              </a:ext>
            </a:extLst>
          </p:cNvPr>
          <p:cNvSpPr txBox="1"/>
          <p:nvPr/>
        </p:nvSpPr>
        <p:spPr>
          <a:xfrm>
            <a:off x="116953" y="988203"/>
            <a:ext cx="3664465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10-11 </a:t>
            </a:r>
            <a:r>
              <a:rPr lang="en-US" altLang="ja-JP" sz="1800" b="1" dirty="0" err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bc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の内容を調べる</a:t>
            </a:r>
            <a:r>
              <a:rPr lang="en-US" altLang="ja-JP" sz="1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①</a:t>
            </a:r>
            <a:endParaRPr lang="ja-JP" altLang="en-US" sz="1800" b="1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C7EBD48-A090-BEB2-3F78-6F17AB495433}"/>
              </a:ext>
            </a:extLst>
          </p:cNvPr>
          <p:cNvSpPr/>
          <p:nvPr/>
        </p:nvSpPr>
        <p:spPr>
          <a:xfrm>
            <a:off x="6200864" y="4058883"/>
            <a:ext cx="570326" cy="167365"/>
          </a:xfrm>
          <a:prstGeom prst="rect">
            <a:avLst/>
          </a:prstGeom>
          <a:noFill/>
          <a:ln w="28575" cap="flat">
            <a:solidFill>
              <a:srgbClr val="D883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E6BBAD9-7E7C-0943-50E8-D3AC38F0152A}"/>
              </a:ext>
            </a:extLst>
          </p:cNvPr>
          <p:cNvCxnSpPr>
            <a:cxnSpLocks/>
          </p:cNvCxnSpPr>
          <p:nvPr/>
        </p:nvCxnSpPr>
        <p:spPr>
          <a:xfrm flipH="1" flipV="1">
            <a:off x="4941011" y="2364496"/>
            <a:ext cx="1527522" cy="1146714"/>
          </a:xfrm>
          <a:prstGeom prst="line">
            <a:avLst/>
          </a:prstGeom>
          <a:noFill/>
          <a:ln w="19050" cap="flat">
            <a:solidFill>
              <a:srgbClr val="D883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5B2B79A-726E-AF84-56F9-AD7D06B6801E}"/>
              </a:ext>
            </a:extLst>
          </p:cNvPr>
          <p:cNvSpPr txBox="1"/>
          <p:nvPr/>
        </p:nvSpPr>
        <p:spPr>
          <a:xfrm>
            <a:off x="377111" y="3697617"/>
            <a:ext cx="64120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辞書名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1D59FE-8533-87E3-FB9D-1902CF126C98}"/>
              </a:ext>
            </a:extLst>
          </p:cNvPr>
          <p:cNvSpPr txBox="1"/>
          <p:nvPr/>
        </p:nvSpPr>
        <p:spPr>
          <a:xfrm>
            <a:off x="1359280" y="3697617"/>
            <a:ext cx="58990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</a:t>
            </a: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74C00BD-E780-3F73-ED1B-C920452184D0}"/>
              </a:ext>
            </a:extLst>
          </p:cNvPr>
          <p:cNvSpPr txBox="1"/>
          <p:nvPr/>
        </p:nvSpPr>
        <p:spPr>
          <a:xfrm>
            <a:off x="1983424" y="3688571"/>
            <a:ext cx="41036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>
                <a:solidFill>
                  <a:schemeClr val="accent2">
                    <a:lumMod val="75000"/>
                  </a:schemeClr>
                </a:solidFill>
              </a:rPr>
              <a:t>値</a:t>
            </a: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EDAF5DC-43D1-8E80-48F9-82E20F7E5703}"/>
              </a:ext>
            </a:extLst>
          </p:cNvPr>
          <p:cNvSpPr txBox="1"/>
          <p:nvPr/>
        </p:nvSpPr>
        <p:spPr>
          <a:xfrm>
            <a:off x="2424784" y="3688571"/>
            <a:ext cx="58990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</a:t>
            </a:r>
            <a:r>
              <a:rPr lang="en-US" altLang="ja-JP" sz="1400">
                <a:solidFill>
                  <a:srgbClr val="D883FF"/>
                </a:solidFill>
              </a:rPr>
              <a:t>2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D883FF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18830DE-72E1-AE29-AF75-204456EC17C9}"/>
              </a:ext>
            </a:extLst>
          </p:cNvPr>
          <p:cNvSpPr txBox="1"/>
          <p:nvPr/>
        </p:nvSpPr>
        <p:spPr>
          <a:xfrm>
            <a:off x="3058072" y="3679525"/>
            <a:ext cx="41037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>
                <a:solidFill>
                  <a:schemeClr val="accent2">
                    <a:lumMod val="75000"/>
                  </a:schemeClr>
                </a:solidFill>
              </a:rPr>
              <a:t>値</a:t>
            </a:r>
            <a:r>
              <a:rPr lang="en-US" altLang="ja-JP" sz="140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C9E1EC6-32E6-2B6B-62BB-07DB752902D0}"/>
              </a:ext>
            </a:extLst>
          </p:cNvPr>
          <p:cNvSpPr txBox="1"/>
          <p:nvPr/>
        </p:nvSpPr>
        <p:spPr>
          <a:xfrm>
            <a:off x="3512808" y="3677072"/>
            <a:ext cx="58990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</a:t>
            </a:r>
            <a:r>
              <a:rPr lang="en-US" altLang="ja-JP" sz="1400">
                <a:solidFill>
                  <a:srgbClr val="D883FF"/>
                </a:solidFill>
              </a:rPr>
              <a:t>3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D883FF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55CB3D6-16D3-B837-9A09-548D34AD1D1F}"/>
              </a:ext>
            </a:extLst>
          </p:cNvPr>
          <p:cNvSpPr txBox="1"/>
          <p:nvPr/>
        </p:nvSpPr>
        <p:spPr>
          <a:xfrm>
            <a:off x="4136101" y="3676772"/>
            <a:ext cx="41037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>
                <a:solidFill>
                  <a:schemeClr val="accent2">
                    <a:lumMod val="75000"/>
                  </a:schemeClr>
                </a:solidFill>
              </a:rPr>
              <a:t>値</a:t>
            </a:r>
            <a:r>
              <a:rPr lang="en-US" altLang="ja-JP" sz="140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5" name="左大かっこ 44">
            <a:extLst>
              <a:ext uri="{FF2B5EF4-FFF2-40B4-BE49-F238E27FC236}">
                <a16:creationId xmlns:a16="http://schemas.microsoft.com/office/drawing/2014/main" id="{ACD54DD7-7974-E5F2-1D97-AF56D3AB7EED}"/>
              </a:ext>
            </a:extLst>
          </p:cNvPr>
          <p:cNvSpPr/>
          <p:nvPr/>
        </p:nvSpPr>
        <p:spPr>
          <a:xfrm rot="16200000">
            <a:off x="1805105" y="3462999"/>
            <a:ext cx="94227" cy="972000"/>
          </a:xfrm>
          <a:prstGeom prst="leftBracket">
            <a:avLst/>
          </a:prstGeom>
          <a:noFill/>
          <a:ln w="15875" cap="flat">
            <a:solidFill>
              <a:srgbClr val="FF9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6" name="左大かっこ 45">
            <a:extLst>
              <a:ext uri="{FF2B5EF4-FFF2-40B4-BE49-F238E27FC236}">
                <a16:creationId xmlns:a16="http://schemas.microsoft.com/office/drawing/2014/main" id="{19BEA20D-E38B-CB8B-A783-B76AD3FCB1C2}"/>
              </a:ext>
            </a:extLst>
          </p:cNvPr>
          <p:cNvSpPr/>
          <p:nvPr/>
        </p:nvSpPr>
        <p:spPr>
          <a:xfrm rot="16200000">
            <a:off x="2907897" y="3460396"/>
            <a:ext cx="94227" cy="972000"/>
          </a:xfrm>
          <a:prstGeom prst="leftBracket">
            <a:avLst/>
          </a:prstGeom>
          <a:noFill/>
          <a:ln w="15875" cap="flat">
            <a:solidFill>
              <a:srgbClr val="FF9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7" name="左大かっこ 46">
            <a:extLst>
              <a:ext uri="{FF2B5EF4-FFF2-40B4-BE49-F238E27FC236}">
                <a16:creationId xmlns:a16="http://schemas.microsoft.com/office/drawing/2014/main" id="{1B59BEA2-7992-BDB2-3794-A7CAC27D3F09}"/>
              </a:ext>
            </a:extLst>
          </p:cNvPr>
          <p:cNvSpPr/>
          <p:nvPr/>
        </p:nvSpPr>
        <p:spPr>
          <a:xfrm rot="16200000">
            <a:off x="3973626" y="3456345"/>
            <a:ext cx="94227" cy="972000"/>
          </a:xfrm>
          <a:prstGeom prst="leftBracket">
            <a:avLst/>
          </a:prstGeom>
          <a:noFill/>
          <a:ln w="15875" cap="flat">
            <a:solidFill>
              <a:srgbClr val="FF9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3E98ED4-C0D5-5170-38E6-B857F3DBA135}"/>
              </a:ext>
            </a:extLst>
          </p:cNvPr>
          <p:cNvSpPr txBox="1"/>
          <p:nvPr/>
        </p:nvSpPr>
        <p:spPr>
          <a:xfrm>
            <a:off x="1574995" y="3978405"/>
            <a:ext cx="589905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要素</a:t>
            </a: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23963B9-6C22-6220-BD47-E57C6895333E}"/>
              </a:ext>
            </a:extLst>
          </p:cNvPr>
          <p:cNvSpPr txBox="1"/>
          <p:nvPr/>
        </p:nvSpPr>
        <p:spPr>
          <a:xfrm>
            <a:off x="2668878" y="3965628"/>
            <a:ext cx="589905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要素</a:t>
            </a: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78B568F-E74E-7A8A-F702-790A6854DCC8}"/>
              </a:ext>
            </a:extLst>
          </p:cNvPr>
          <p:cNvSpPr txBox="1"/>
          <p:nvPr/>
        </p:nvSpPr>
        <p:spPr>
          <a:xfrm>
            <a:off x="3716176" y="3953530"/>
            <a:ext cx="58990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要素</a:t>
            </a:r>
            <a:r>
              <a:rPr lang="en-US" altLang="ja-JP" sz="1400">
                <a:solidFill>
                  <a:srgbClr val="FF9300"/>
                </a:solidFill>
              </a:rPr>
              <a:t>3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FF93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CFE2113-E3A3-3917-BAF7-2CBC1AEABF89}"/>
              </a:ext>
            </a:extLst>
          </p:cNvPr>
          <p:cNvSpPr/>
          <p:nvPr/>
        </p:nvSpPr>
        <p:spPr>
          <a:xfrm>
            <a:off x="214368" y="2092941"/>
            <a:ext cx="3974703" cy="422405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8500" tIns="72000" rIns="0" bIns="72000" numCol="1" spcCol="38100" rtlCol="0" anchor="ctr">
            <a:spAutoFit/>
          </a:bodyPr>
          <a:lstStyle/>
          <a:p>
            <a:pPr algn="l"/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type(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bc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)</a:t>
            </a:r>
            <a:endParaRPr lang="en-US" altLang="ja-JP" sz="18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0E41046-89FC-D23C-CE10-00B9BA27313E}"/>
              </a:ext>
            </a:extLst>
          </p:cNvPr>
          <p:cNvSpPr txBox="1"/>
          <p:nvPr/>
        </p:nvSpPr>
        <p:spPr>
          <a:xfrm>
            <a:off x="449193" y="2568002"/>
            <a:ext cx="368690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ja-JP" sz="1800" b="1">
                <a:latin typeface="Courier New" panose="02070309020205020404" pitchFamily="49" charset="0"/>
                <a:cs typeface="Courier New" panose="02070309020205020404" pitchFamily="49" charset="0"/>
              </a:rPr>
              <a:t>sklearn.utils._</a:t>
            </a:r>
            <a:r>
              <a:rPr lang="en" altLang="ja-JP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bunch.Bunch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5C503280-7358-321E-80F5-3FD6BB243C9B}"/>
              </a:ext>
            </a:extLst>
          </p:cNvPr>
          <p:cNvSpPr/>
          <p:nvPr/>
        </p:nvSpPr>
        <p:spPr>
          <a:xfrm>
            <a:off x="220036" y="2660111"/>
            <a:ext cx="279554" cy="20764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5206030-A2D3-D0A3-7E4E-7C6EFB4EDECC}"/>
              </a:ext>
            </a:extLst>
          </p:cNvPr>
          <p:cNvSpPr txBox="1"/>
          <p:nvPr/>
        </p:nvSpPr>
        <p:spPr>
          <a:xfrm>
            <a:off x="1824632" y="1507479"/>
            <a:ext cx="189154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>
                <a:solidFill>
                  <a:srgbClr val="00B050"/>
                </a:solidFill>
              </a:rPr>
              <a:t>#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データ自体を出力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4E2003A6-26B9-5B37-17DA-6CE77D44892E}"/>
              </a:ext>
            </a:extLst>
          </p:cNvPr>
          <p:cNvSpPr txBox="1"/>
          <p:nvPr/>
        </p:nvSpPr>
        <p:spPr>
          <a:xfrm>
            <a:off x="1853065" y="2124456"/>
            <a:ext cx="189154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#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データの型を出力</a:t>
            </a:r>
          </a:p>
        </p:txBody>
      </p:sp>
      <p:pic>
        <p:nvPicPr>
          <p:cNvPr id="21" name="図 20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05669D0-28BD-4DEE-E85E-D7AA7B820D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966" y="3525569"/>
            <a:ext cx="2854518" cy="1188817"/>
          </a:xfrm>
          <a:prstGeom prst="rect">
            <a:avLst/>
          </a:prstGeom>
        </p:spPr>
      </p:pic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7DD17194-9C9F-D7E3-C672-8CF97F208934}"/>
              </a:ext>
            </a:extLst>
          </p:cNvPr>
          <p:cNvCxnSpPr>
            <a:cxnSpLocks/>
            <a:stCxn id="25" idx="1"/>
            <a:endCxn id="8" idx="1"/>
          </p:cNvCxnSpPr>
          <p:nvPr/>
        </p:nvCxnSpPr>
        <p:spPr>
          <a:xfrm flipH="1" flipV="1">
            <a:off x="4945205" y="2382930"/>
            <a:ext cx="1314535" cy="1368892"/>
          </a:xfrm>
          <a:prstGeom prst="line">
            <a:avLst/>
          </a:prstGeom>
          <a:noFill/>
          <a:ln w="19050" cap="flat">
            <a:solidFill>
              <a:srgbClr val="D883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29EFE55-D69D-425C-9584-27FFC78CC391}"/>
              </a:ext>
            </a:extLst>
          </p:cNvPr>
          <p:cNvSpPr/>
          <p:nvPr/>
        </p:nvSpPr>
        <p:spPr>
          <a:xfrm>
            <a:off x="6259740" y="3499379"/>
            <a:ext cx="2757438" cy="177393"/>
          </a:xfrm>
          <a:prstGeom prst="rect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229DDA3-E38E-2D22-2770-B6790DEF9E45}"/>
              </a:ext>
            </a:extLst>
          </p:cNvPr>
          <p:cNvSpPr/>
          <p:nvPr/>
        </p:nvSpPr>
        <p:spPr>
          <a:xfrm>
            <a:off x="6259740" y="3677495"/>
            <a:ext cx="2795642" cy="1067191"/>
          </a:xfrm>
          <a:prstGeom prst="rect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D02935D-F50A-CE4E-3905-9E1E67BA18D4}"/>
              </a:ext>
            </a:extLst>
          </p:cNvPr>
          <p:cNvSpPr/>
          <p:nvPr/>
        </p:nvSpPr>
        <p:spPr>
          <a:xfrm>
            <a:off x="6259740" y="3668139"/>
            <a:ext cx="624795" cy="167365"/>
          </a:xfrm>
          <a:prstGeom prst="rect">
            <a:avLst/>
          </a:prstGeom>
          <a:noFill/>
          <a:ln w="22225" cap="flat">
            <a:solidFill>
              <a:srgbClr val="D883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0AA655E-B4C6-84F4-53B6-790CD5603FA0}"/>
              </a:ext>
            </a:extLst>
          </p:cNvPr>
          <p:cNvSpPr/>
          <p:nvPr/>
        </p:nvSpPr>
        <p:spPr>
          <a:xfrm>
            <a:off x="6262799" y="3517102"/>
            <a:ext cx="959268" cy="159601"/>
          </a:xfrm>
          <a:prstGeom prst="rect">
            <a:avLst/>
          </a:prstGeom>
          <a:noFill/>
          <a:ln w="22225" cap="flat">
            <a:solidFill>
              <a:srgbClr val="D883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6" name="①学習モデルの選択(今回は線形回帰)…">
            <a:extLst>
              <a:ext uri="{FF2B5EF4-FFF2-40B4-BE49-F238E27FC236}">
                <a16:creationId xmlns:a16="http://schemas.microsoft.com/office/drawing/2014/main" id="{2510BAE6-91A4-60BD-3104-CF921890D05D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：データの内容を調べる</a:t>
            </a: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E06F3119-2F1D-10B0-68BF-FFF5E356F408}"/>
              </a:ext>
            </a:extLst>
          </p:cNvPr>
          <p:cNvSpPr txBox="1"/>
          <p:nvPr/>
        </p:nvSpPr>
        <p:spPr>
          <a:xfrm>
            <a:off x="6903720" y="-13457"/>
            <a:ext cx="2240280" cy="1365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3E9D9F5B-4A7B-3D99-095B-404BCC5965E5}"/>
              </a:ext>
            </a:extLst>
          </p:cNvPr>
          <p:cNvSpPr/>
          <p:nvPr/>
        </p:nvSpPr>
        <p:spPr>
          <a:xfrm>
            <a:off x="8323854" y="4633996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58277047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→そのままだと実力よりも良すぎる正解率が出る可能性(過学習)…"/>
          <p:cNvSpPr txBox="1"/>
          <p:nvPr/>
        </p:nvSpPr>
        <p:spPr>
          <a:xfrm>
            <a:off x="518097" y="1347058"/>
            <a:ext cx="8420809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l">
              <a:defRPr sz="4900"/>
            </a:pPr>
            <a:r>
              <a:rPr sz="2000" dirty="0">
                <a:solidFill>
                  <a:srgbClr val="FF0000"/>
                </a:solidFill>
              </a:rPr>
              <a:t>→</a:t>
            </a:r>
            <a:r>
              <a:rPr lang="ja-JP" altLang="en-US" sz="2000">
                <a:solidFill>
                  <a:srgbClr val="FF0000"/>
                </a:solidFill>
              </a:rPr>
              <a:t>実はよくない方法！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>
              <a:defRPr sz="4900"/>
            </a:pPr>
            <a:r>
              <a:rPr lang="ja-JP" altLang="en-US" sz="2000"/>
              <a:t>　　</a:t>
            </a:r>
            <a:r>
              <a:rPr sz="2000" dirty="0" err="1">
                <a:solidFill>
                  <a:srgbClr val="FF0000"/>
                </a:solidFill>
              </a:rPr>
              <a:t>実力よりも良すぎる正解率が出る可能性</a:t>
            </a:r>
            <a:r>
              <a:rPr lang="ja-JP" altLang="en-US" sz="2000">
                <a:solidFill>
                  <a:srgbClr val="FF0000"/>
                </a:solidFill>
              </a:rPr>
              <a:t>がある</a:t>
            </a:r>
            <a:r>
              <a:rPr sz="2000" dirty="0">
                <a:solidFill>
                  <a:srgbClr val="FF0000"/>
                </a:solidFill>
              </a:rPr>
              <a:t>(</a:t>
            </a:r>
            <a:r>
              <a:rPr sz="2000" dirty="0" err="1">
                <a:solidFill>
                  <a:srgbClr val="FF0000"/>
                </a:solidFill>
              </a:rPr>
              <a:t>過学習</a:t>
            </a:r>
            <a:r>
              <a:rPr lang="en-US" sz="2000" dirty="0">
                <a:solidFill>
                  <a:srgbClr val="FF0000"/>
                </a:solidFill>
              </a:rPr>
              <a:t> overfitting</a:t>
            </a:r>
            <a:r>
              <a:rPr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16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2800" b="1"/>
              <a:t>　予測性能の向上</a:t>
            </a:r>
            <a:endParaRPr sz="2800" b="1"/>
          </a:p>
        </p:txBody>
      </p:sp>
      <p:sp>
        <p:nvSpPr>
          <p:cNvPr id="217" name="機械学習ではそのままデータを丸ごと学習させない！"/>
          <p:cNvSpPr txBox="1"/>
          <p:nvPr/>
        </p:nvSpPr>
        <p:spPr>
          <a:xfrm>
            <a:off x="647628" y="628821"/>
            <a:ext cx="7875417" cy="6540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 sz="2000">
                <a:solidFill>
                  <a:schemeClr val="tx1"/>
                </a:solidFill>
              </a:rPr>
              <a:t>今までは得られたデータを全て使って機械学習の「学習」を行い、そのデータで予測性能を推定していた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4FB973C-3B92-86A7-CD58-9D41C973C197}"/>
              </a:ext>
            </a:extLst>
          </p:cNvPr>
          <p:cNvSpPr txBox="1"/>
          <p:nvPr/>
        </p:nvSpPr>
        <p:spPr>
          <a:xfrm>
            <a:off x="340653" y="4419705"/>
            <a:ext cx="313547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得られた</a:t>
            </a: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5</a:t>
            </a:r>
            <a:r>
              <a:rPr lang="ja-JP" altLang="en-US" sz="1400">
                <a:solidFill>
                  <a:srgbClr val="FF0000"/>
                </a:solidFill>
              </a:rPr>
              <a:t>個のデータには</a:t>
            </a:r>
            <a:r>
              <a:rPr lang="en-US" altLang="ja-JP" sz="1400">
                <a:solidFill>
                  <a:srgbClr val="FF0000"/>
                </a:solidFill>
              </a:rPr>
              <a:t>fit</a:t>
            </a:r>
            <a:r>
              <a:rPr lang="ja-JP" altLang="en-US" sz="1400">
                <a:solidFill>
                  <a:srgbClr val="FF0000"/>
                </a:solidFill>
              </a:rPr>
              <a:t>している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5EB1E063-CEBA-EAE8-D85A-7381F9CEAF57}"/>
              </a:ext>
            </a:extLst>
          </p:cNvPr>
          <p:cNvSpPr/>
          <p:nvPr/>
        </p:nvSpPr>
        <p:spPr>
          <a:xfrm>
            <a:off x="3349651" y="3062123"/>
            <a:ext cx="467833" cy="504000"/>
          </a:xfrm>
          <a:prstGeom prst="rightArrow">
            <a:avLst>
              <a:gd name="adj1" fmla="val 50000"/>
              <a:gd name="adj2" fmla="val 54545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CEE7BAA7-D9E0-4DB8-7DEA-3CD16356A361}"/>
              </a:ext>
            </a:extLst>
          </p:cNvPr>
          <p:cNvSpPr/>
          <p:nvPr/>
        </p:nvSpPr>
        <p:spPr>
          <a:xfrm>
            <a:off x="5338749" y="3038123"/>
            <a:ext cx="467833" cy="504000"/>
          </a:xfrm>
          <a:prstGeom prst="rightArrow">
            <a:avLst>
              <a:gd name="adj1" fmla="val 50000"/>
              <a:gd name="adj2" fmla="val 54545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A70E586-8D79-0CDD-A91B-6840B3C022A2}"/>
              </a:ext>
            </a:extLst>
          </p:cNvPr>
          <p:cNvSpPr txBox="1"/>
          <p:nvPr/>
        </p:nvSpPr>
        <p:spPr>
          <a:xfrm>
            <a:off x="3831926" y="2931051"/>
            <a:ext cx="150682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決定係数</a:t>
            </a:r>
            <a:r>
              <a:rPr kumimoji="0" lang="en-US" altLang="ja-JP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</a:t>
            </a:r>
            <a:r>
              <a:rPr kumimoji="0" lang="en-US" altLang="ja-JP" sz="2000" b="0" i="0" u="none" strike="noStrike" cap="none" spc="0" normalizeH="0" baseline="30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 </a:t>
            </a:r>
            <a:endParaRPr lang="en-US" altLang="ja-JP" sz="2000" baseline="3000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0.998</a:t>
            </a:r>
            <a:endParaRPr kumimoji="0" lang="ja-JP" altLang="en-US" sz="2000" b="0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6E6DAED-3650-358C-4B11-EC655CD3B400}"/>
              </a:ext>
            </a:extLst>
          </p:cNvPr>
          <p:cNvSpPr txBox="1"/>
          <p:nvPr/>
        </p:nvSpPr>
        <p:spPr>
          <a:xfrm>
            <a:off x="5826052" y="2891299"/>
            <a:ext cx="314234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000"/>
              <a:t>予測性能がものすごく</a:t>
            </a:r>
            <a:endParaRPr lang="en-US" altLang="ja-JP" sz="200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000"/>
              <a:t>高い良いモデルに見える</a:t>
            </a:r>
            <a:endParaRPr kumimoji="0" lang="ja-JP" altLang="en-US" sz="2000" b="0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6B3466-6325-3725-7AE7-4EE960039B1A}"/>
              </a:ext>
            </a:extLst>
          </p:cNvPr>
          <p:cNvSpPr txBox="1"/>
          <p:nvPr/>
        </p:nvSpPr>
        <p:spPr>
          <a:xfrm>
            <a:off x="5806582" y="3926620"/>
            <a:ext cx="314234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200" b="1" u="sng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本当なのか？</a:t>
            </a:r>
            <a:endParaRPr kumimoji="0" lang="ja-JP" altLang="en-US" sz="3200" b="1" i="0" u="sng" strike="noStrike" cap="none" spc="0" normalizeH="0">
              <a:ln>
                <a:noFill/>
              </a:ln>
              <a:solidFill>
                <a:srgbClr val="00B0F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62B0C0F9-EEFD-1C19-4E38-AD1C473266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</a:t>
            </a:fld>
            <a:endParaRPr lang="ja-JP" altLang="en-US"/>
          </a:p>
        </p:txBody>
      </p:sp>
      <p:pic>
        <p:nvPicPr>
          <p:cNvPr id="12" name="図 11" descr="グラフ, 折れ線グラフ&#10;&#10;自動的に生成された説明">
            <a:extLst>
              <a:ext uri="{FF2B5EF4-FFF2-40B4-BE49-F238E27FC236}">
                <a16:creationId xmlns:a16="http://schemas.microsoft.com/office/drawing/2014/main" id="{77067CAD-C370-FC33-6AF4-F3B7B8FA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69" y="2200877"/>
            <a:ext cx="3030680" cy="209898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F4E672A-5A33-65B4-448E-50FD40727B51}"/>
              </a:ext>
            </a:extLst>
          </p:cNvPr>
          <p:cNvSpPr txBox="1"/>
          <p:nvPr/>
        </p:nvSpPr>
        <p:spPr>
          <a:xfrm>
            <a:off x="110796" y="2478646"/>
            <a:ext cx="389013" cy="10874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歯の本数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0CCD95F-FE64-B161-D3F2-9E9A57DD31C9}"/>
              </a:ext>
            </a:extLst>
          </p:cNvPr>
          <p:cNvSpPr txBox="1"/>
          <p:nvPr/>
        </p:nvSpPr>
        <p:spPr>
          <a:xfrm>
            <a:off x="1651910" y="4125457"/>
            <a:ext cx="512961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年齢</a:t>
            </a:r>
          </a:p>
        </p:txBody>
      </p:sp>
    </p:spTree>
    <p:extLst>
      <p:ext uri="{BB962C8B-B14F-4D97-AF65-F5344CB8AC3E}">
        <p14:creationId xmlns:p14="http://schemas.microsoft.com/office/powerpoint/2010/main" val="332086440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608275" y="1686377"/>
            <a:ext cx="4494078" cy="453183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8500" tIns="72000" rIns="0" bIns="72000" numCol="1" spcCol="38100" rtlCol="0" anchor="ctr">
            <a:spAutoFit/>
          </a:bodyPr>
          <a:lstStyle/>
          <a:p>
            <a:pPr algn="l"/>
            <a:r>
              <a:rPr lang="en" altLang="ja-JP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bc.DESCR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endParaRPr lang="en-US" altLang="ja-JP" sz="20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61A75E2-C926-36D6-E54E-1BB8937B3C78}"/>
              </a:ext>
            </a:extLst>
          </p:cNvPr>
          <p:cNvSpPr txBox="1"/>
          <p:nvPr/>
        </p:nvSpPr>
        <p:spPr>
          <a:xfrm>
            <a:off x="241697" y="1295905"/>
            <a:ext cx="3664465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10-12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 </a:t>
            </a:r>
            <a:r>
              <a:rPr lang="en-US" altLang="ja-JP" sz="1800" b="1" dirty="0" err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bc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の内容を調べる②</a:t>
            </a:r>
          </a:p>
        </p:txBody>
      </p:sp>
      <p:sp>
        <p:nvSpPr>
          <p:cNvPr id="3" name="線形回帰で88歳の歯周病の歯の本数を予測する">
            <a:extLst>
              <a:ext uri="{FF2B5EF4-FFF2-40B4-BE49-F238E27FC236}">
                <a16:creationId xmlns:a16="http://schemas.microsoft.com/office/drawing/2014/main" id="{EC453E0A-EF17-6743-E23B-6F4F95EC15C5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</a:t>
            </a:r>
            <a:endParaRPr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736A3C-3A30-09DB-1115-1CBA9A0F78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40</a:t>
            </a:fld>
            <a:endParaRPr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DD6FAC-2952-7E5E-A4E7-8BDCABADEBB7}"/>
              </a:ext>
            </a:extLst>
          </p:cNvPr>
          <p:cNvSpPr txBox="1"/>
          <p:nvPr/>
        </p:nvSpPr>
        <p:spPr>
          <a:xfrm>
            <a:off x="5311811" y="1695283"/>
            <a:ext cx="2856121" cy="748923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辞書型は順序づけられたキーと値の集まりで、</a:t>
            </a: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データ名</a:t>
            </a: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).</a:t>
            </a: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キー）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で格納した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</a:t>
            </a:r>
            <a:r>
              <a:rPr lang="en-US" altLang="ja-JP" sz="140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ja-JP" altLang="en-US" sz="1400">
                <a:solidFill>
                  <a:schemeClr val="accent2">
                    <a:lumMod val="75000"/>
                  </a:schemeClr>
                </a:solidFill>
              </a:rPr>
              <a:t>値</a:t>
            </a:r>
            <a:r>
              <a:rPr lang="en-US" altLang="ja-JP" sz="140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を呼び出す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CDE9DAC-3036-07A8-CD5D-4771C1B01338}"/>
              </a:ext>
            </a:extLst>
          </p:cNvPr>
          <p:cNvSpPr txBox="1"/>
          <p:nvPr/>
        </p:nvSpPr>
        <p:spPr>
          <a:xfrm>
            <a:off x="793369" y="2581183"/>
            <a:ext cx="755249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bc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のキーの一つである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DESCR</a:t>
            </a:r>
            <a:r>
              <a:rPr lang="ja-JP" altLang="en-US" sz="18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はデータセットの中身の定義について記載されている部分</a:t>
            </a:r>
            <a:r>
              <a:rPr lang="en-US" altLang="ja-JP" sz="18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 </a:t>
            </a:r>
            <a:r>
              <a:rPr lang="en-US" altLang="ja-JP" sz="1800" b="1">
                <a:solidFill>
                  <a:srgbClr val="00206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(*</a:t>
            </a:r>
            <a:r>
              <a:rPr lang="en-US" altLang="ja-JP" sz="1800" b="1" err="1">
                <a:solidFill>
                  <a:srgbClr val="00206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load_diabetes</a:t>
            </a:r>
            <a:r>
              <a:rPr lang="en-US" altLang="ja-JP" sz="1800" b="1">
                <a:solidFill>
                  <a:srgbClr val="00206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()</a:t>
            </a:r>
            <a:r>
              <a:rPr lang="ja-JP" altLang="en-US" sz="1800" b="1">
                <a:solidFill>
                  <a:srgbClr val="00206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と同じ構造</a:t>
            </a:r>
            <a:r>
              <a:rPr lang="en-US" altLang="ja-JP" sz="1800" b="1">
                <a:solidFill>
                  <a:srgbClr val="002060"/>
                </a:solidFill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677F82A6-83C0-380C-00D1-42A949F3312B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</a:t>
            </a:r>
            <a:r>
              <a:rPr lang="en-US" altLang="ja-JP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データの内容を調べる</a:t>
            </a:r>
            <a:endParaRPr lang="en-US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D5DEDF59-2B4D-38AC-3E9B-13A776F6AD10}"/>
              </a:ext>
            </a:extLst>
          </p:cNvPr>
          <p:cNvSpPr txBox="1"/>
          <p:nvPr/>
        </p:nvSpPr>
        <p:spPr>
          <a:xfrm>
            <a:off x="6903720" y="-13457"/>
            <a:ext cx="2240280" cy="1365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6489671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48BFCD2F-529B-1F6E-CD3E-8B8B477A4F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68876"/>
            <a:ext cx="3511661" cy="3272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382EBE5-10AB-B417-7F07-B462D4895FF3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</a:t>
            </a:r>
            <a:endParaRPr sz="2800" dirty="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9608DDF2-8C0A-F927-563C-830FFE4F4EB4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</a:t>
            </a:r>
            <a:r>
              <a:rPr lang="en-US" altLang="ja-JP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データの内容を調べる</a:t>
            </a:r>
            <a:endParaRPr lang="en-US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62DED657-F967-D418-8DFE-D76F95E63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41</a:t>
            </a:fld>
            <a:endParaRPr lang="ja-JP" altLang="en-US"/>
          </a:p>
        </p:txBody>
      </p:sp>
      <p:pic>
        <p:nvPicPr>
          <p:cNvPr id="16" name="図 1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E249947-9E53-428F-7E8F-A0B84EAA68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6313" y="1168876"/>
            <a:ext cx="2967568" cy="3721951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661A35-4F58-B026-1C4D-A74A76D2B6A2}"/>
              </a:ext>
            </a:extLst>
          </p:cNvPr>
          <p:cNvSpPr/>
          <p:nvPr/>
        </p:nvSpPr>
        <p:spPr>
          <a:xfrm>
            <a:off x="42335" y="1168876"/>
            <a:ext cx="3353621" cy="3736499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71CF536-900B-1EB4-D2AF-54E899FED057}"/>
              </a:ext>
            </a:extLst>
          </p:cNvPr>
          <p:cNvSpPr/>
          <p:nvPr/>
        </p:nvSpPr>
        <p:spPr>
          <a:xfrm>
            <a:off x="3442525" y="1161601"/>
            <a:ext cx="2910303" cy="3736499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18" name="図 17" descr="グラフィカル ユーザー インターフェイス, テキスト, アプリケーション, Word&#10;&#10;自動的に生成された説明">
            <a:extLst>
              <a:ext uri="{FF2B5EF4-FFF2-40B4-BE49-F238E27FC236}">
                <a16:creationId xmlns:a16="http://schemas.microsoft.com/office/drawing/2014/main" id="{11B50C5F-63D5-D3B8-1E00-4226699627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3148" y="2571750"/>
            <a:ext cx="3272320" cy="1930311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D5191CE-EAD2-3B88-9180-D3B65F1309AC}"/>
              </a:ext>
            </a:extLst>
          </p:cNvPr>
          <p:cNvSpPr/>
          <p:nvPr/>
        </p:nvSpPr>
        <p:spPr>
          <a:xfrm>
            <a:off x="5829345" y="2571750"/>
            <a:ext cx="3272320" cy="2016000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1081F98-38C2-0B72-0C9B-B1AC674583A3}"/>
              </a:ext>
            </a:extLst>
          </p:cNvPr>
          <p:cNvSpPr txBox="1"/>
          <p:nvPr/>
        </p:nvSpPr>
        <p:spPr>
          <a:xfrm>
            <a:off x="-4233" y="844997"/>
            <a:ext cx="1539766" cy="34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err="1">
                <a:solidFill>
                  <a:schemeClr val="accent2">
                    <a:lumMod val="75000"/>
                  </a:schemeClr>
                </a:solidFill>
              </a:rPr>
              <a:t>bc.DESCR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①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7F52983-15F8-2360-8113-41678DFD9454}"/>
              </a:ext>
            </a:extLst>
          </p:cNvPr>
          <p:cNvSpPr txBox="1"/>
          <p:nvPr/>
        </p:nvSpPr>
        <p:spPr>
          <a:xfrm>
            <a:off x="3357910" y="875533"/>
            <a:ext cx="1539766" cy="34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err="1">
                <a:solidFill>
                  <a:schemeClr val="accent2">
                    <a:lumMod val="75000"/>
                  </a:schemeClr>
                </a:solidFill>
              </a:rPr>
              <a:t>bc.DESCR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②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A794B60-71AA-B00C-0A72-885DCABB1BD6}"/>
              </a:ext>
            </a:extLst>
          </p:cNvPr>
          <p:cNvSpPr txBox="1"/>
          <p:nvPr/>
        </p:nvSpPr>
        <p:spPr>
          <a:xfrm>
            <a:off x="6424501" y="2225500"/>
            <a:ext cx="1539766" cy="34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err="1">
                <a:solidFill>
                  <a:schemeClr val="accent2">
                    <a:lumMod val="75000"/>
                  </a:schemeClr>
                </a:solidFill>
              </a:rPr>
              <a:t>bc.DESCR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③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①学習モデルの選択…">
            <a:extLst>
              <a:ext uri="{FF2B5EF4-FFF2-40B4-BE49-F238E27FC236}">
                <a16:creationId xmlns:a16="http://schemas.microsoft.com/office/drawing/2014/main" id="{D5F33BF9-C946-0875-65B0-744506A7071E}"/>
              </a:ext>
            </a:extLst>
          </p:cNvPr>
          <p:cNvSpPr txBox="1"/>
          <p:nvPr/>
        </p:nvSpPr>
        <p:spPr>
          <a:xfrm>
            <a:off x="6903720" y="-13457"/>
            <a:ext cx="2240280" cy="1365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5211552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48BFCD2F-529B-1F6E-CD3E-8B8B477A4F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68876"/>
            <a:ext cx="3511661" cy="3272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382EBE5-10AB-B417-7F07-B462D4895FF3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</a:t>
            </a:r>
            <a:endParaRPr sz="2800" dirty="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9608DDF2-8C0A-F927-563C-830FFE4F4EB4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</a:t>
            </a:r>
            <a:r>
              <a:rPr lang="en-US" altLang="ja-JP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データの内容を調べる</a:t>
            </a:r>
            <a:endParaRPr lang="en-US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62DED657-F967-D418-8DFE-D76F95E63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42</a:t>
            </a:fld>
            <a:endParaRPr lang="ja-JP" altLang="en-US"/>
          </a:p>
        </p:txBody>
      </p:sp>
      <p:pic>
        <p:nvPicPr>
          <p:cNvPr id="16" name="図 1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E249947-9E53-428F-7E8F-A0B84EAA68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6313" y="1168876"/>
            <a:ext cx="2967568" cy="3721951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661A35-4F58-B026-1C4D-A74A76D2B6A2}"/>
              </a:ext>
            </a:extLst>
          </p:cNvPr>
          <p:cNvSpPr/>
          <p:nvPr/>
        </p:nvSpPr>
        <p:spPr>
          <a:xfrm>
            <a:off x="42335" y="1168876"/>
            <a:ext cx="3353621" cy="3736499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71CF536-900B-1EB4-D2AF-54E899FED057}"/>
              </a:ext>
            </a:extLst>
          </p:cNvPr>
          <p:cNvSpPr/>
          <p:nvPr/>
        </p:nvSpPr>
        <p:spPr>
          <a:xfrm>
            <a:off x="3442525" y="1161601"/>
            <a:ext cx="2910303" cy="3736499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18" name="図 17" descr="グラフィカル ユーザー インターフェイス, テキスト, アプリケーション, Word&#10;&#10;自動的に生成された説明">
            <a:extLst>
              <a:ext uri="{FF2B5EF4-FFF2-40B4-BE49-F238E27FC236}">
                <a16:creationId xmlns:a16="http://schemas.microsoft.com/office/drawing/2014/main" id="{11B50C5F-63D5-D3B8-1E00-4226699627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3148" y="2571750"/>
            <a:ext cx="3272320" cy="1930311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D5191CE-EAD2-3B88-9180-D3B65F1309AC}"/>
              </a:ext>
            </a:extLst>
          </p:cNvPr>
          <p:cNvSpPr/>
          <p:nvPr/>
        </p:nvSpPr>
        <p:spPr>
          <a:xfrm>
            <a:off x="5829345" y="2571750"/>
            <a:ext cx="3272320" cy="2016000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1081F98-38C2-0B72-0C9B-B1AC674583A3}"/>
              </a:ext>
            </a:extLst>
          </p:cNvPr>
          <p:cNvSpPr txBox="1"/>
          <p:nvPr/>
        </p:nvSpPr>
        <p:spPr>
          <a:xfrm>
            <a:off x="-4233" y="844997"/>
            <a:ext cx="1539766" cy="34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err="1">
                <a:solidFill>
                  <a:schemeClr val="accent2">
                    <a:lumMod val="75000"/>
                  </a:schemeClr>
                </a:solidFill>
              </a:rPr>
              <a:t>bc.DESCR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①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7F52983-15F8-2360-8113-41678DFD9454}"/>
              </a:ext>
            </a:extLst>
          </p:cNvPr>
          <p:cNvSpPr txBox="1"/>
          <p:nvPr/>
        </p:nvSpPr>
        <p:spPr>
          <a:xfrm>
            <a:off x="3357910" y="875533"/>
            <a:ext cx="1539766" cy="34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err="1">
                <a:solidFill>
                  <a:schemeClr val="accent2">
                    <a:lumMod val="75000"/>
                  </a:schemeClr>
                </a:solidFill>
              </a:rPr>
              <a:t>bc.DESCR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②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A794B60-71AA-B00C-0A72-885DCABB1BD6}"/>
              </a:ext>
            </a:extLst>
          </p:cNvPr>
          <p:cNvSpPr txBox="1"/>
          <p:nvPr/>
        </p:nvSpPr>
        <p:spPr>
          <a:xfrm>
            <a:off x="6424501" y="2225500"/>
            <a:ext cx="1539766" cy="34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err="1">
                <a:solidFill>
                  <a:schemeClr val="accent2">
                    <a:lumMod val="75000"/>
                  </a:schemeClr>
                </a:solidFill>
              </a:rPr>
              <a:t>bc.DESCR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③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7FF179-AADE-ADED-6979-B4F1AEA71977}"/>
              </a:ext>
            </a:extLst>
          </p:cNvPr>
          <p:cNvSpPr txBox="1"/>
          <p:nvPr/>
        </p:nvSpPr>
        <p:spPr>
          <a:xfrm>
            <a:off x="1118282" y="1755977"/>
            <a:ext cx="4563872" cy="314958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このデータは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UCI (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カリフォルニア大学アーバイン校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 ML(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機械学習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r>
              <a:rPr lang="ja-JP" altLang="en-US" sz="1800"/>
              <a:t>用に提供されている</a:t>
            </a:r>
            <a:r>
              <a:rPr lang="ja-JP" altLang="en-US" sz="1800">
                <a:solidFill>
                  <a:srgbClr val="FF0000"/>
                </a:solidFill>
              </a:rPr>
              <a:t>ウィスコンシン大学の</a:t>
            </a:r>
            <a:r>
              <a:rPr lang="en-US" altLang="ja-JP" sz="1800">
                <a:solidFill>
                  <a:srgbClr val="FF0000"/>
                </a:solidFill>
              </a:rPr>
              <a:t>Breast Cancer </a:t>
            </a:r>
            <a:r>
              <a:rPr lang="ja-JP" altLang="en-US" sz="1800">
                <a:solidFill>
                  <a:srgbClr val="FF0000"/>
                </a:solidFill>
              </a:rPr>
              <a:t>の診断</a:t>
            </a:r>
            <a:r>
              <a:rPr lang="ja-JP" altLang="en-US" sz="1800"/>
              <a:t>のデータセットである</a:t>
            </a:r>
            <a:endParaRPr lang="en-US" altLang="ja-JP" sz="1800"/>
          </a:p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1995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11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月のデータ</a:t>
            </a:r>
            <a:endParaRPr kumimoji="0" lang="en-US" altLang="ja-JP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ja-JP" altLang="en-US" sz="1800"/>
              <a:t>特徴量は</a:t>
            </a:r>
            <a:r>
              <a:rPr lang="ja-JP" altLang="en-US" sz="1800">
                <a:solidFill>
                  <a:srgbClr val="FF0000"/>
                </a:solidFill>
              </a:rPr>
              <a:t>乳房腫瘤の穿刺吸引（</a:t>
            </a:r>
            <a:r>
              <a:rPr lang="en" altLang="ja-JP" sz="1800">
                <a:solidFill>
                  <a:srgbClr val="FF0000"/>
                </a:solidFill>
              </a:rPr>
              <a:t>FNA</a:t>
            </a:r>
            <a:r>
              <a:rPr lang="ja-JP" altLang="en" sz="1800">
                <a:solidFill>
                  <a:srgbClr val="FF0000"/>
                </a:solidFill>
              </a:rPr>
              <a:t>）</a:t>
            </a:r>
            <a:r>
              <a:rPr lang="ja-JP" altLang="en-US" sz="1800">
                <a:solidFill>
                  <a:srgbClr val="FF0000"/>
                </a:solidFill>
              </a:rPr>
              <a:t>のデジタル化画像</a:t>
            </a:r>
            <a:r>
              <a:rPr lang="ja-JP" altLang="en-US" sz="1800"/>
              <a:t>から計算</a:t>
            </a:r>
            <a:endParaRPr lang="en-US" altLang="ja-JP" sz="180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*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穿刺吸引は腫瘍に細い針を刺して細胞を回収し、組織診を行うこと</a:t>
            </a:r>
            <a:endParaRPr kumimoji="0" lang="en-US" altLang="ja-JP" sz="16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A97E5A22-13DD-1EE8-76FD-F5D95F8C0956}"/>
              </a:ext>
            </a:extLst>
          </p:cNvPr>
          <p:cNvSpPr txBox="1"/>
          <p:nvPr/>
        </p:nvSpPr>
        <p:spPr>
          <a:xfrm>
            <a:off x="6903720" y="-13457"/>
            <a:ext cx="2240280" cy="1365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87821654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48BFCD2F-529B-1F6E-CD3E-8B8B477A4F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68876"/>
            <a:ext cx="3511661" cy="3272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382EBE5-10AB-B417-7F07-B462D4895FF3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</a:t>
            </a:r>
            <a:endParaRPr sz="2800" dirty="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9608DDF2-8C0A-F927-563C-830FFE4F4EB4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</a:t>
            </a:r>
            <a:r>
              <a:rPr lang="en-US" altLang="ja-JP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データの内容を調べる</a:t>
            </a:r>
            <a:endParaRPr lang="en-US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62DED657-F967-D418-8DFE-D76F95E63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43</a:t>
            </a:fld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661A35-4F58-B026-1C4D-A74A76D2B6A2}"/>
              </a:ext>
            </a:extLst>
          </p:cNvPr>
          <p:cNvSpPr/>
          <p:nvPr/>
        </p:nvSpPr>
        <p:spPr>
          <a:xfrm>
            <a:off x="42335" y="1168876"/>
            <a:ext cx="3353621" cy="3736499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1081F98-38C2-0B72-0C9B-B1AC674583A3}"/>
              </a:ext>
            </a:extLst>
          </p:cNvPr>
          <p:cNvSpPr txBox="1"/>
          <p:nvPr/>
        </p:nvSpPr>
        <p:spPr>
          <a:xfrm>
            <a:off x="-4233" y="844997"/>
            <a:ext cx="1539766" cy="34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err="1">
                <a:solidFill>
                  <a:schemeClr val="accent2">
                    <a:lumMod val="75000"/>
                  </a:schemeClr>
                </a:solidFill>
              </a:rPr>
              <a:t>bc.DESCR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①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70E28D9-74BF-3021-FA30-A384FB3DF4CA}"/>
              </a:ext>
            </a:extLst>
          </p:cNvPr>
          <p:cNvSpPr/>
          <p:nvPr/>
        </p:nvSpPr>
        <p:spPr>
          <a:xfrm>
            <a:off x="171802" y="1690144"/>
            <a:ext cx="1547343" cy="237250"/>
          </a:xfrm>
          <a:prstGeom prst="rect">
            <a:avLst/>
          </a:prstGeom>
          <a:noFill/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chemeClr val="accent5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3C2CC3-758E-FAEC-7841-5C016FB114DF}"/>
              </a:ext>
            </a:extLst>
          </p:cNvPr>
          <p:cNvSpPr txBox="1"/>
          <p:nvPr/>
        </p:nvSpPr>
        <p:spPr>
          <a:xfrm>
            <a:off x="1848612" y="1666422"/>
            <a:ext cx="2474285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600">
                <a:solidFill>
                  <a:schemeClr val="accent6">
                    <a:lumMod val="75000"/>
                  </a:schemeClr>
                </a:solidFill>
              </a:rPr>
              <a:t>行は</a:t>
            </a:r>
            <a:r>
              <a:rPr lang="en-US" altLang="ja-JP" sz="1600">
                <a:solidFill>
                  <a:schemeClr val="accent6">
                    <a:lumMod val="75000"/>
                  </a:schemeClr>
                </a:solidFill>
              </a:rPr>
              <a:t>569</a:t>
            </a:r>
            <a:r>
              <a:rPr lang="ja-JP" altLang="en-US" sz="1600">
                <a:solidFill>
                  <a:schemeClr val="accent6">
                    <a:lumMod val="75000"/>
                  </a:schemeClr>
                </a:solidFill>
              </a:rPr>
              <a:t>人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FA99621-4B6C-9BC1-1951-883DC3E50C53}"/>
              </a:ext>
            </a:extLst>
          </p:cNvPr>
          <p:cNvSpPr/>
          <p:nvPr/>
        </p:nvSpPr>
        <p:spPr>
          <a:xfrm>
            <a:off x="171802" y="1956107"/>
            <a:ext cx="3224154" cy="2520000"/>
          </a:xfrm>
          <a:prstGeom prst="rect">
            <a:avLst/>
          </a:prstGeom>
          <a:noFill/>
          <a:ln w="28575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chemeClr val="accent5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6EBF56-C81D-7626-A839-24DEC49882F9}"/>
              </a:ext>
            </a:extLst>
          </p:cNvPr>
          <p:cNvSpPr txBox="1"/>
          <p:nvPr/>
        </p:nvSpPr>
        <p:spPr>
          <a:xfrm>
            <a:off x="3599432" y="1682611"/>
            <a:ext cx="5372765" cy="3066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ja-JP" sz="2000" b="1" u="sng" dirty="0">
                <a:solidFill>
                  <a:srgbClr val="002060"/>
                </a:solidFill>
              </a:rPr>
              <a:t>30</a:t>
            </a:r>
            <a:r>
              <a:rPr lang="ja-JP" altLang="en-US" sz="2000" b="1" u="sng">
                <a:solidFill>
                  <a:srgbClr val="002060"/>
                </a:solidFill>
              </a:rPr>
              <a:t>個の数値型の特徴量データがある</a:t>
            </a:r>
            <a:endParaRPr lang="en-US" altLang="ja-JP" sz="2000" b="1" u="sng" dirty="0">
              <a:solidFill>
                <a:srgbClr val="00206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ja-JP" altLang="ja-JP" sz="16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腫瘍</a:t>
            </a:r>
            <a:r>
              <a:rPr lang="ja-JP" altLang="en-US" sz="16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細胞核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の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radius(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半径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texture(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グレースケール値の標準偏差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perimeter(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周囲径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area(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面積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smoothness(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滑らかさ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compactness(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コンパクト度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concavity(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輪郭の凹部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concave points(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凹部の数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symmetry(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対称性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fractal dimension(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フラクタル次元の数値</a:t>
            </a:r>
            <a:r>
              <a:rPr lang="en-US" altLang="ja-JP" sz="16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endParaRPr lang="en-US" altLang="ja-JP" sz="1600" b="1" dirty="0">
              <a:solidFill>
                <a:srgbClr val="7030A0"/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ja-JP" sz="1600" b="1" dirty="0">
              <a:solidFill>
                <a:srgbClr val="7030A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ja-JP" sz="1600" b="1" dirty="0">
                <a:solidFill>
                  <a:srgbClr val="7030A0"/>
                </a:solidFill>
              </a:rPr>
              <a:t>10</a:t>
            </a:r>
            <a:r>
              <a:rPr lang="ja-JP" altLang="en-US" sz="1600" b="1">
                <a:solidFill>
                  <a:srgbClr val="7030A0"/>
                </a:solidFill>
              </a:rPr>
              <a:t>個の変数について、それぞれ</a:t>
            </a:r>
            <a:r>
              <a:rPr lang="ja-JP" altLang="en-US" sz="1600" b="1">
                <a:solidFill>
                  <a:srgbClr val="C00000"/>
                </a:solidFill>
              </a:rPr>
              <a:t>「平均値」「標準誤差」「最大値」</a:t>
            </a:r>
            <a:r>
              <a:rPr lang="ja-JP" altLang="en-US" sz="1600" b="1">
                <a:solidFill>
                  <a:srgbClr val="7030A0"/>
                </a:solidFill>
              </a:rPr>
              <a:t>の</a:t>
            </a:r>
            <a:r>
              <a:rPr lang="en-US" altLang="ja-JP" sz="1600" b="1" dirty="0">
                <a:solidFill>
                  <a:srgbClr val="7030A0"/>
                </a:solidFill>
              </a:rPr>
              <a:t>3</a:t>
            </a:r>
            <a:r>
              <a:rPr lang="ja-JP" altLang="en-US" sz="1600" b="1">
                <a:solidFill>
                  <a:srgbClr val="7030A0"/>
                </a:solidFill>
              </a:rPr>
              <a:t>つの変数を作成して、計</a:t>
            </a:r>
            <a:r>
              <a:rPr lang="en-US" altLang="ja-JP" sz="1600" b="1" dirty="0">
                <a:solidFill>
                  <a:srgbClr val="7030A0"/>
                </a:solidFill>
              </a:rPr>
              <a:t>30</a:t>
            </a:r>
            <a:r>
              <a:rPr lang="ja-JP" altLang="en-US" sz="1600" b="1">
                <a:solidFill>
                  <a:srgbClr val="7030A0"/>
                </a:solidFill>
              </a:rPr>
              <a:t>個</a:t>
            </a:r>
            <a:endParaRPr lang="en-US" altLang="ja-JP" sz="1600" b="1" dirty="0">
              <a:solidFill>
                <a:srgbClr val="7030A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91CA36-8825-9CA5-5113-D0F5927274ED}"/>
              </a:ext>
            </a:extLst>
          </p:cNvPr>
          <p:cNvSpPr txBox="1"/>
          <p:nvPr/>
        </p:nvSpPr>
        <p:spPr>
          <a:xfrm>
            <a:off x="4962537" y="4698392"/>
            <a:ext cx="187070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*</a:t>
            </a:r>
            <a:r>
              <a:rPr kumimoji="0" lang="ja-JP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標準誤差は</a:t>
            </a:r>
            <a:r>
              <a:rPr kumimoji="0" lang="en-US" altLang="ja-JP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</a:t>
            </a:r>
            <a:r>
              <a:rPr kumimoji="0" lang="ja-JP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不偏分散</a:t>
            </a:r>
            <a:r>
              <a:rPr kumimoji="0" lang="en-US" altLang="ja-JP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/√n</a:t>
            </a:r>
            <a:endParaRPr kumimoji="0" lang="ja-JP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2" name="①学習モデルの選択…">
            <a:extLst>
              <a:ext uri="{FF2B5EF4-FFF2-40B4-BE49-F238E27FC236}">
                <a16:creationId xmlns:a16="http://schemas.microsoft.com/office/drawing/2014/main" id="{40900775-7DFF-009F-6107-D42DBF0AA7EA}"/>
              </a:ext>
            </a:extLst>
          </p:cNvPr>
          <p:cNvSpPr txBox="1"/>
          <p:nvPr/>
        </p:nvSpPr>
        <p:spPr>
          <a:xfrm>
            <a:off x="6903720" y="-13457"/>
            <a:ext cx="2240280" cy="1365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5997401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382EBE5-10AB-B417-7F07-B462D4895FF3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</a:t>
            </a:r>
            <a:endParaRPr sz="2800" dirty="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9608DDF2-8C0A-F927-563C-830FFE4F4EB4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</a:t>
            </a:r>
            <a:r>
              <a:rPr lang="en-US" altLang="ja-JP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データの内容を調べる</a:t>
            </a:r>
            <a:endParaRPr lang="en-US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62DED657-F967-D418-8DFE-D76F95E63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44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6EBF56-C81D-7626-A839-24DEC49882F9}"/>
              </a:ext>
            </a:extLst>
          </p:cNvPr>
          <p:cNvSpPr txBox="1"/>
          <p:nvPr/>
        </p:nvSpPr>
        <p:spPr>
          <a:xfrm>
            <a:off x="4996914" y="1663395"/>
            <a:ext cx="3865069" cy="3030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ja-JP" sz="1800" b="1" u="sng">
                <a:solidFill>
                  <a:srgbClr val="002060"/>
                </a:solidFill>
              </a:rPr>
              <a:t>30</a:t>
            </a:r>
            <a:r>
              <a:rPr lang="ja-JP" altLang="en-US" sz="1800" b="1" u="sng">
                <a:solidFill>
                  <a:srgbClr val="002060"/>
                </a:solidFill>
              </a:rPr>
              <a:t>個の数値型の特徴量データがある</a:t>
            </a:r>
            <a:endParaRPr lang="en-US" altLang="ja-JP" sz="1800" b="1" u="sng">
              <a:solidFill>
                <a:srgbClr val="00206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腫瘍</a:t>
            </a:r>
            <a:r>
              <a:rPr lang="ja-JP" altLang="en-US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細胞核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の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radius(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半径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texture(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グレースケール値の標準偏差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perimeter(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周囲径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area(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面積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smoothness(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滑らかさ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compactness(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コンパクト度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concavity(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輪郭の凹部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concave points(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凹部の数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symmetry(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対称性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fractal dimension(</a:t>
            </a:r>
            <a:r>
              <a:rPr lang="ja-JP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フラクタル次元の数値</a:t>
            </a:r>
            <a:r>
              <a:rPr lang="en-US" altLang="ja-JP" sz="1600" b="1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</a:rPr>
              <a:t>)</a:t>
            </a:r>
            <a:endParaRPr lang="en-US" altLang="ja-JP" sz="1600" b="1">
              <a:solidFill>
                <a:srgbClr val="7030A0"/>
              </a:solidFill>
            </a:endParaRPr>
          </a:p>
        </p:txBody>
      </p:sp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98DD42B-E905-BA8B-A89E-47167FC88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t="24523" r="14559"/>
          <a:stretch/>
        </p:blipFill>
        <p:spPr>
          <a:xfrm>
            <a:off x="0" y="944613"/>
            <a:ext cx="4996914" cy="317406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532226-FB21-78E8-47B5-3CDF42AE87C2}"/>
              </a:ext>
            </a:extLst>
          </p:cNvPr>
          <p:cNvSpPr txBox="1"/>
          <p:nvPr/>
        </p:nvSpPr>
        <p:spPr>
          <a:xfrm>
            <a:off x="297219" y="4037540"/>
            <a:ext cx="4772123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ja-JP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1993 W.N. Street, W.H. </a:t>
            </a:r>
            <a:r>
              <a:rPr lang="en" altLang="ja-JP" sz="1100" b="0" i="0" u="none" strike="noStrike" err="1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Wolberg</a:t>
            </a:r>
            <a:r>
              <a:rPr lang="en" altLang="ja-JP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 and O.L. </a:t>
            </a:r>
            <a:r>
              <a:rPr lang="en" altLang="ja-JP" sz="1100" b="0" i="0" u="none" strike="noStrike" err="1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Mangasarian</a:t>
            </a:r>
            <a:br>
              <a:rPr lang="en" altLang="ja-JP" sz="1100"/>
            </a:br>
            <a:r>
              <a:rPr lang="en" altLang="ja-JP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Nuclear feature extraction for breast tumor diagnosis </a:t>
            </a:r>
            <a:br>
              <a:rPr lang="en" altLang="ja-JP" sz="1100"/>
            </a:br>
            <a:r>
              <a:rPr lang="en" altLang="ja-JP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IS&amp;T/SPIE 1993 International Symposium on Electronic Imaging: Science and Technology, volume 1905, pages 861-870, San Jose, CA, 1993. </a:t>
            </a:r>
            <a:br>
              <a:rPr lang="en" altLang="ja-JP" sz="1100"/>
            </a:br>
            <a:r>
              <a:rPr lang="en" altLang="ja-JP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Figure1 </a:t>
            </a:r>
            <a:r>
              <a:rPr lang="ja-JP" altLang="en-US" sz="1100" b="0" i="0" u="none" strike="noStrike">
                <a:solidFill>
                  <a:srgbClr val="3D3F44"/>
                </a:solidFill>
                <a:effectLst/>
                <a:latin typeface="PT Sans" panose="020B0503020203020204" pitchFamily="34" charset="0"/>
              </a:rPr>
              <a:t>引用</a:t>
            </a:r>
            <a:endParaRPr kumimoji="0" lang="ja-JP" altLang="en-US" sz="1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2ECFCDEC-0CA0-7728-9F80-42C3130BB975}"/>
              </a:ext>
            </a:extLst>
          </p:cNvPr>
          <p:cNvSpPr txBox="1"/>
          <p:nvPr/>
        </p:nvSpPr>
        <p:spPr>
          <a:xfrm>
            <a:off x="6903720" y="-13457"/>
            <a:ext cx="2240280" cy="1365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83914533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382EBE5-10AB-B417-7F07-B462D4895FF3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</a:t>
            </a:r>
            <a:endParaRPr sz="2800" dirty="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9608DDF2-8C0A-F927-563C-830FFE4F4EB4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</a:t>
            </a:r>
            <a:r>
              <a:rPr lang="en-US" altLang="ja-JP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データの内容を調べる</a:t>
            </a:r>
            <a:endParaRPr lang="en-US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62DED657-F967-D418-8DFE-D76F95E63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45</a:t>
            </a:fld>
            <a:endParaRPr lang="ja-JP" altLang="en-US"/>
          </a:p>
        </p:txBody>
      </p:sp>
      <p:pic>
        <p:nvPicPr>
          <p:cNvPr id="16" name="図 1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E249947-9E53-428F-7E8F-A0B84EAA68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6313" y="1168876"/>
            <a:ext cx="2967568" cy="3721951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71CF536-900B-1EB4-D2AF-54E899FED057}"/>
              </a:ext>
            </a:extLst>
          </p:cNvPr>
          <p:cNvSpPr/>
          <p:nvPr/>
        </p:nvSpPr>
        <p:spPr>
          <a:xfrm>
            <a:off x="3442525" y="1161601"/>
            <a:ext cx="2910303" cy="3736499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18" name="図 17" descr="グラフィカル ユーザー インターフェイス, テキスト, アプリケーション, Word&#10;&#10;自動的に生成された説明">
            <a:extLst>
              <a:ext uri="{FF2B5EF4-FFF2-40B4-BE49-F238E27FC236}">
                <a16:creationId xmlns:a16="http://schemas.microsoft.com/office/drawing/2014/main" id="{11B50C5F-63D5-D3B8-1E00-4226699627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3148" y="2571750"/>
            <a:ext cx="3272320" cy="1930311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D5191CE-EAD2-3B88-9180-D3B65F1309AC}"/>
              </a:ext>
            </a:extLst>
          </p:cNvPr>
          <p:cNvSpPr/>
          <p:nvPr/>
        </p:nvSpPr>
        <p:spPr>
          <a:xfrm>
            <a:off x="5829345" y="2571750"/>
            <a:ext cx="3272320" cy="2016000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7F52983-15F8-2360-8113-41678DFD9454}"/>
              </a:ext>
            </a:extLst>
          </p:cNvPr>
          <p:cNvSpPr txBox="1"/>
          <p:nvPr/>
        </p:nvSpPr>
        <p:spPr>
          <a:xfrm>
            <a:off x="3357910" y="875533"/>
            <a:ext cx="1539766" cy="34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err="1">
                <a:solidFill>
                  <a:schemeClr val="accent2">
                    <a:lumMod val="75000"/>
                  </a:schemeClr>
                </a:solidFill>
              </a:rPr>
              <a:t>bc.DESCR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②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A794B60-71AA-B00C-0A72-885DCABB1BD6}"/>
              </a:ext>
            </a:extLst>
          </p:cNvPr>
          <p:cNvSpPr txBox="1"/>
          <p:nvPr/>
        </p:nvSpPr>
        <p:spPr>
          <a:xfrm>
            <a:off x="6424501" y="2225500"/>
            <a:ext cx="1539766" cy="34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err="1">
                <a:solidFill>
                  <a:schemeClr val="accent2">
                    <a:lumMod val="75000"/>
                  </a:schemeClr>
                </a:solidFill>
              </a:rPr>
              <a:t>bc.DESCR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③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0E0247C-CE7E-FDB5-9F51-81692D81C832}"/>
              </a:ext>
            </a:extLst>
          </p:cNvPr>
          <p:cNvSpPr txBox="1"/>
          <p:nvPr/>
        </p:nvSpPr>
        <p:spPr>
          <a:xfrm>
            <a:off x="824355" y="1979280"/>
            <a:ext cx="2643860" cy="592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800">
                <a:solidFill>
                  <a:schemeClr val="accent3">
                    <a:lumMod val="75000"/>
                  </a:schemeClr>
                </a:solidFill>
              </a:rPr>
              <a:t>それぞれの変数の最小値と最大値の記述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29B1F3-F977-E889-E6E6-7D14B84C2B35}"/>
              </a:ext>
            </a:extLst>
          </p:cNvPr>
          <p:cNvSpPr/>
          <p:nvPr/>
        </p:nvSpPr>
        <p:spPr>
          <a:xfrm>
            <a:off x="5919477" y="2779500"/>
            <a:ext cx="2357089" cy="276999"/>
          </a:xfrm>
          <a:prstGeom prst="rect">
            <a:avLst/>
          </a:prstGeom>
          <a:noFill/>
          <a:ln w="254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8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A0E03C3-3712-9CA3-6412-F25FD46C2029}"/>
              </a:ext>
            </a:extLst>
          </p:cNvPr>
          <p:cNvSpPr txBox="1"/>
          <p:nvPr/>
        </p:nvSpPr>
        <p:spPr>
          <a:xfrm>
            <a:off x="118532" y="3855007"/>
            <a:ext cx="3657940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600">
                <a:solidFill>
                  <a:srgbClr val="0070C0"/>
                </a:solidFill>
              </a:rPr>
              <a:t>正解値は</a:t>
            </a:r>
            <a:endParaRPr lang="en-US" altLang="ja-JP" sz="1600" dirty="0">
              <a:solidFill>
                <a:srgbClr val="0070C0"/>
              </a:solidFill>
            </a:endParaRPr>
          </a:p>
          <a:p>
            <a:pPr algn="l"/>
            <a:r>
              <a:rPr lang="en-US" altLang="ja-JP" sz="1600" dirty="0">
                <a:solidFill>
                  <a:srgbClr val="0070C0"/>
                </a:solidFill>
              </a:rPr>
              <a:t>212</a:t>
            </a:r>
            <a:r>
              <a:rPr lang="ja-JP" altLang="en-US" sz="1600">
                <a:solidFill>
                  <a:srgbClr val="0070C0"/>
                </a:solidFill>
              </a:rPr>
              <a:t>人が</a:t>
            </a:r>
            <a:r>
              <a:rPr lang="en-US" altLang="ja-JP" sz="1600" dirty="0">
                <a:solidFill>
                  <a:srgbClr val="0070C0"/>
                </a:solidFill>
              </a:rPr>
              <a:t>Malignant(</a:t>
            </a:r>
            <a:r>
              <a:rPr lang="ja-JP" altLang="en-US" sz="1600">
                <a:solidFill>
                  <a:srgbClr val="0070C0"/>
                </a:solidFill>
              </a:rPr>
              <a:t>悪性</a:t>
            </a:r>
            <a:r>
              <a:rPr lang="en-US" altLang="ja-JP" sz="1600" dirty="0">
                <a:solidFill>
                  <a:srgbClr val="0070C0"/>
                </a:solidFill>
              </a:rPr>
              <a:t>,</a:t>
            </a:r>
            <a:r>
              <a:rPr lang="ja-JP" altLang="en-US" sz="1600">
                <a:solidFill>
                  <a:srgbClr val="0070C0"/>
                </a:solidFill>
              </a:rPr>
              <a:t> がん</a:t>
            </a:r>
            <a:r>
              <a:rPr lang="en-US" altLang="ja-JP" sz="1600" dirty="0">
                <a:solidFill>
                  <a:srgbClr val="0070C0"/>
                </a:solidFill>
              </a:rPr>
              <a:t>)</a:t>
            </a:r>
            <a:r>
              <a:rPr lang="ja-JP" altLang="en-US" sz="1600">
                <a:solidFill>
                  <a:srgbClr val="0070C0"/>
                </a:solidFill>
              </a:rPr>
              <a:t>、</a:t>
            </a:r>
            <a:endParaRPr lang="en-US" altLang="ja-JP" sz="1600" dirty="0">
              <a:solidFill>
                <a:srgbClr val="0070C0"/>
              </a:solidFill>
            </a:endParaRPr>
          </a:p>
          <a:p>
            <a:pPr algn="l"/>
            <a:r>
              <a:rPr lang="en-US" altLang="ja-JP" sz="1600" dirty="0">
                <a:solidFill>
                  <a:srgbClr val="0070C0"/>
                </a:solidFill>
              </a:rPr>
              <a:t>357</a:t>
            </a:r>
            <a:r>
              <a:rPr lang="ja-JP" altLang="en-US" sz="1600">
                <a:solidFill>
                  <a:srgbClr val="0070C0"/>
                </a:solidFill>
              </a:rPr>
              <a:t>人が</a:t>
            </a:r>
            <a:r>
              <a:rPr lang="en-US" altLang="ja-JP" sz="1600" dirty="0">
                <a:solidFill>
                  <a:srgbClr val="0070C0"/>
                </a:solidFill>
              </a:rPr>
              <a:t>Benign(</a:t>
            </a:r>
            <a:r>
              <a:rPr lang="ja-JP" altLang="en-US" sz="1600">
                <a:solidFill>
                  <a:srgbClr val="0070C0"/>
                </a:solidFill>
              </a:rPr>
              <a:t>良性</a:t>
            </a:r>
            <a:r>
              <a:rPr lang="en-US" altLang="ja-JP" sz="1600" dirty="0">
                <a:solidFill>
                  <a:srgbClr val="0070C0"/>
                </a:solidFill>
              </a:rPr>
              <a:t>)</a:t>
            </a:r>
            <a:endParaRPr lang="ja-JP" altLang="en-US" sz="1600">
              <a:solidFill>
                <a:srgbClr val="0070C0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2F9EFAB-109E-6229-0014-48AF28238C76}"/>
              </a:ext>
            </a:extLst>
          </p:cNvPr>
          <p:cNvCxnSpPr>
            <a:cxnSpLocks/>
          </p:cNvCxnSpPr>
          <p:nvPr/>
        </p:nvCxnSpPr>
        <p:spPr>
          <a:xfrm flipH="1">
            <a:off x="2706624" y="3056499"/>
            <a:ext cx="3212853" cy="1030869"/>
          </a:xfrm>
          <a:prstGeom prst="line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右矢印 8">
            <a:extLst>
              <a:ext uri="{FF2B5EF4-FFF2-40B4-BE49-F238E27FC236}">
                <a16:creationId xmlns:a16="http://schemas.microsoft.com/office/drawing/2014/main" id="{C963799E-8C41-8518-59CB-3D55A98AA3B4}"/>
              </a:ext>
            </a:extLst>
          </p:cNvPr>
          <p:cNvSpPr/>
          <p:nvPr/>
        </p:nvSpPr>
        <p:spPr>
          <a:xfrm>
            <a:off x="8323854" y="4633996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5F7D083C-87FF-5F02-CC9B-59B8309E9F81}"/>
              </a:ext>
            </a:extLst>
          </p:cNvPr>
          <p:cNvSpPr txBox="1"/>
          <p:nvPr/>
        </p:nvSpPr>
        <p:spPr>
          <a:xfrm>
            <a:off x="6903720" y="-13457"/>
            <a:ext cx="2240280" cy="1365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7556501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四角形吹き出し 31">
            <a:extLst>
              <a:ext uri="{FF2B5EF4-FFF2-40B4-BE49-F238E27FC236}">
                <a16:creationId xmlns:a16="http://schemas.microsoft.com/office/drawing/2014/main" id="{F2E512D3-0187-C3D9-AC9A-7D95F9E0ED4A}"/>
              </a:ext>
            </a:extLst>
          </p:cNvPr>
          <p:cNvSpPr/>
          <p:nvPr/>
        </p:nvSpPr>
        <p:spPr>
          <a:xfrm>
            <a:off x="1136942" y="1215169"/>
            <a:ext cx="1850405" cy="1386450"/>
          </a:xfrm>
          <a:prstGeom prst="wedgeRectCallout">
            <a:avLst>
              <a:gd name="adj1" fmla="val 92437"/>
              <a:gd name="adj2" fmla="val 8278"/>
            </a:avLst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線形回帰で88歳の歯周病の歯の本数を予測する">
            <a:extLst>
              <a:ext uri="{FF2B5EF4-FFF2-40B4-BE49-F238E27FC236}">
                <a16:creationId xmlns:a16="http://schemas.microsoft.com/office/drawing/2014/main" id="{8C24461D-1878-EE55-FFEC-2288C3F4EF6E}"/>
              </a:ext>
            </a:extLst>
          </p:cNvPr>
          <p:cNvSpPr txBox="1"/>
          <p:nvPr/>
        </p:nvSpPr>
        <p:spPr>
          <a:xfrm>
            <a:off x="241697" y="17372"/>
            <a:ext cx="3988271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ロジスティック回帰分析</a:t>
            </a:r>
            <a:endParaRPr lang="ja-JP" altLang="en-US" sz="28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C93E1D1-DFB6-15AC-6459-724A196F1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46</a:t>
            </a:fld>
            <a:endParaRPr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76B75EE-4B63-22AC-20F2-A10CD4BCC4AB}"/>
              </a:ext>
            </a:extLst>
          </p:cNvPr>
          <p:cNvSpPr txBox="1"/>
          <p:nvPr/>
        </p:nvSpPr>
        <p:spPr>
          <a:xfrm>
            <a:off x="734385" y="2707444"/>
            <a:ext cx="3002893" cy="841256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/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30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個の特徴量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(data)</a:t>
            </a:r>
          </a:p>
          <a:p>
            <a:pPr algn="l" defTabSz="825500"/>
            <a:r>
              <a:rPr lang="ja-JP" altLang="en-US" sz="1600">
                <a:solidFill>
                  <a:schemeClr val="tx1"/>
                </a:solidFill>
              </a:rPr>
              <a:t>乳房腫瘤の穿刺吸引（</a:t>
            </a:r>
            <a:r>
              <a:rPr lang="en" altLang="ja-JP" sz="1600" dirty="0">
                <a:solidFill>
                  <a:schemeClr val="tx1"/>
                </a:solidFill>
              </a:rPr>
              <a:t>FNA</a:t>
            </a:r>
            <a:r>
              <a:rPr lang="ja-JP" altLang="en" sz="1600">
                <a:solidFill>
                  <a:schemeClr val="tx1"/>
                </a:solidFill>
              </a:rPr>
              <a:t>）</a:t>
            </a:r>
            <a:r>
              <a:rPr lang="ja-JP" altLang="en-US" sz="1600">
                <a:solidFill>
                  <a:schemeClr val="tx1"/>
                </a:solidFill>
              </a:rPr>
              <a:t>のデジタル化画像</a:t>
            </a:r>
            <a:endParaRPr kumimoji="0" lang="en-US" altLang="ja-JP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94AEFC1-5746-0097-6201-D33809F6104D}"/>
              </a:ext>
            </a:extLst>
          </p:cNvPr>
          <p:cNvSpPr txBox="1"/>
          <p:nvPr/>
        </p:nvSpPr>
        <p:spPr>
          <a:xfrm>
            <a:off x="5020334" y="2707444"/>
            <a:ext cx="3614735" cy="841256"/>
          </a:xfrm>
          <a:prstGeom prst="rect">
            <a:avLst/>
          </a:prstGeom>
          <a:noFill/>
          <a:ln w="254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正解値（</a:t>
            </a:r>
            <a:r>
              <a:rPr lang="en-US" altLang="ja-JP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target)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良性腫瘍か悪性腫瘍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(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がん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)</a:t>
            </a:r>
            <a:r>
              <a:rPr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かの診断</a:t>
            </a:r>
            <a:endParaRPr lang="en-US" altLang="ja-JP" sz="16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良性腫瘍が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1,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悪性腫瘍が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0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14AF00E-6FF3-9E22-D4AB-255AF1902122}"/>
              </a:ext>
            </a:extLst>
          </p:cNvPr>
          <p:cNvSpPr txBox="1"/>
          <p:nvPr/>
        </p:nvSpPr>
        <p:spPr>
          <a:xfrm>
            <a:off x="1065806" y="3756227"/>
            <a:ext cx="700762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腫瘍が良性か悪性かを、細胞診のデータで予測するモデルを作成する</a:t>
            </a:r>
            <a:endParaRPr kumimoji="0" lang="en-US" altLang="ja-JP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638554-560A-A8FF-B63F-1245D84A15F3}"/>
              </a:ext>
            </a:extLst>
          </p:cNvPr>
          <p:cNvSpPr txBox="1"/>
          <p:nvPr/>
        </p:nvSpPr>
        <p:spPr>
          <a:xfrm>
            <a:off x="1219234" y="1287918"/>
            <a:ext cx="176811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細胞核の特徴</a:t>
            </a:r>
            <a:endParaRPr kumimoji="0" lang="en-US" altLang="ja-JP" sz="16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半径：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8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面積：</a:t>
            </a:r>
            <a:r>
              <a:rPr lang="en-US" altLang="ja-JP" sz="1600" dirty="0"/>
              <a:t>200</a:t>
            </a:r>
            <a:endParaRPr kumimoji="0" lang="en-US" altLang="ja-JP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滑らかさ：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0.100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・・・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3" name="四角形吹き出し 32">
            <a:extLst>
              <a:ext uri="{FF2B5EF4-FFF2-40B4-BE49-F238E27FC236}">
                <a16:creationId xmlns:a16="http://schemas.microsoft.com/office/drawing/2014/main" id="{AF1BEDA9-AD66-1FE5-2370-97503F442E6C}"/>
              </a:ext>
            </a:extLst>
          </p:cNvPr>
          <p:cNvSpPr/>
          <p:nvPr/>
        </p:nvSpPr>
        <p:spPr>
          <a:xfrm>
            <a:off x="5528310" y="1837717"/>
            <a:ext cx="1617949" cy="504000"/>
          </a:xfrm>
          <a:prstGeom prst="wedgeRectCallout">
            <a:avLst>
              <a:gd name="adj1" fmla="val -81750"/>
              <a:gd name="adj2" fmla="val 6668"/>
            </a:avLst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target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：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0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  <a:sym typeface="ヒラギノ角ゴ ProN W3"/>
            </a:endParaRPr>
          </a:p>
        </p:txBody>
      </p:sp>
      <p:pic>
        <p:nvPicPr>
          <p:cNvPr id="4" name="図 3" descr="花の模様の絵&#10;&#10;中程度の精度で自動的に生成された説明">
            <a:extLst>
              <a:ext uri="{FF2B5EF4-FFF2-40B4-BE49-F238E27FC236}">
                <a16:creationId xmlns:a16="http://schemas.microsoft.com/office/drawing/2014/main" id="{E392BAAA-7B8C-EE9A-3768-EF6B4CAF7C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137" y="1595326"/>
            <a:ext cx="1083337" cy="108333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D1A9FD-385D-01A5-51A5-2BE6CAC2D67E}"/>
              </a:ext>
            </a:extLst>
          </p:cNvPr>
          <p:cNvSpPr txBox="1"/>
          <p:nvPr/>
        </p:nvSpPr>
        <p:spPr>
          <a:xfrm>
            <a:off x="3273422" y="1137483"/>
            <a:ext cx="2592394" cy="379591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US" altLang="ja-JP" sz="1800" b="1">
                <a:latin typeface="Meiryo" panose="020B0604030504040204" pitchFamily="34" charset="-128"/>
                <a:ea typeface="Meiryo" panose="020B0604030504040204" pitchFamily="34" charset="-128"/>
              </a:rPr>
              <a:t>569</a:t>
            </a:r>
            <a:r>
              <a:rPr lang="ja-JP" altLang="en-US" sz="1800" b="1">
                <a:latin typeface="Meiryo" panose="020B0604030504040204" pitchFamily="34" charset="-128"/>
                <a:ea typeface="Meiryo" panose="020B0604030504040204" pitchFamily="34" charset="-128"/>
              </a:rPr>
              <a:t>個の腫瘍のデータ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  <p:sp>
        <p:nvSpPr>
          <p:cNvPr id="9" name="①学習モデルの選択(今回は線形回帰)…">
            <a:extLst>
              <a:ext uri="{FF2B5EF4-FFF2-40B4-BE49-F238E27FC236}">
                <a16:creationId xmlns:a16="http://schemas.microsoft.com/office/drawing/2014/main" id="{FE174210-BD7E-21F4-B50D-CAAF3E48A8A0}"/>
              </a:ext>
            </a:extLst>
          </p:cNvPr>
          <p:cNvSpPr txBox="1"/>
          <p:nvPr/>
        </p:nvSpPr>
        <p:spPr>
          <a:xfrm>
            <a:off x="0" y="530954"/>
            <a:ext cx="4572000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</a:t>
            </a:r>
            <a:r>
              <a:rPr lang="en-US" altLang="ja-JP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データの内容を調べる</a:t>
            </a:r>
            <a:endParaRPr lang="en-US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0B56CD70-2EE2-7DA7-3999-5090B2FDDA4A}"/>
              </a:ext>
            </a:extLst>
          </p:cNvPr>
          <p:cNvSpPr txBox="1"/>
          <p:nvPr/>
        </p:nvSpPr>
        <p:spPr>
          <a:xfrm>
            <a:off x="6903720" y="-13457"/>
            <a:ext cx="2240280" cy="1365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5441196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">
            <a:extLst>
              <a:ext uri="{FF2B5EF4-FFF2-40B4-BE49-F238E27FC236}">
                <a16:creationId xmlns:a16="http://schemas.microsoft.com/office/drawing/2014/main" id="{1AF576E8-60C0-BC95-C4E9-BB1B3D54FC97}"/>
              </a:ext>
            </a:extLst>
          </p:cNvPr>
          <p:cNvSpPr/>
          <p:nvPr/>
        </p:nvSpPr>
        <p:spPr>
          <a:xfrm>
            <a:off x="260350" y="264724"/>
            <a:ext cx="865505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2800" b="1"/>
              <a:t>演習</a:t>
            </a:r>
            <a:r>
              <a:rPr lang="en-US" altLang="ja-JP" sz="2800" b="1"/>
              <a:t>10</a:t>
            </a:r>
            <a:r>
              <a:rPr lang="ja-JP" altLang="en-US" sz="2800" b="1"/>
              <a:t>：課題</a:t>
            </a:r>
            <a:endParaRPr sz="2800" b="1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0EE8A5-ECBC-F11E-8DFA-682FA41591E1}"/>
              </a:ext>
            </a:extLst>
          </p:cNvPr>
          <p:cNvSpPr txBox="1"/>
          <p:nvPr/>
        </p:nvSpPr>
        <p:spPr>
          <a:xfrm>
            <a:off x="364096" y="1349741"/>
            <a:ext cx="8210551" cy="3303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r>
              <a:rPr lang="en-US" altLang="ja-JP" sz="1600" dirty="0"/>
              <a:t>dm</a:t>
            </a:r>
            <a:r>
              <a:rPr lang="ja-JP" altLang="en-US" sz="1600"/>
              <a:t>データを</a:t>
            </a:r>
            <a:r>
              <a:rPr lang="en-US" altLang="ja-JP" sz="1600" dirty="0" err="1"/>
              <a:t>train_test_split</a:t>
            </a:r>
            <a:r>
              <a:rPr lang="en-US" altLang="ja-JP" sz="1600" dirty="0"/>
              <a:t>()</a:t>
            </a:r>
            <a:r>
              <a:rPr lang="ja-JP" altLang="en-US" sz="1600"/>
              <a:t>を使って、データを分割してください。その際、</a:t>
            </a:r>
            <a:r>
              <a:rPr lang="en-US" altLang="ja-JP" sz="1600" dirty="0" err="1"/>
              <a:t>test_size</a:t>
            </a:r>
            <a:r>
              <a:rPr lang="ja-JP" altLang="en-US" sz="1600"/>
              <a:t>を</a:t>
            </a:r>
            <a:r>
              <a:rPr lang="en-US" altLang="ja-JP" sz="1600" dirty="0"/>
              <a:t>15%</a:t>
            </a:r>
            <a:r>
              <a:rPr lang="ja-JP" altLang="en-US" sz="1600"/>
              <a:t>に設定し、乱数シード値を自分の学籍番号の下四桁</a:t>
            </a:r>
            <a:r>
              <a:rPr lang="en-US" altLang="ja-JP" sz="1600" dirty="0"/>
              <a:t>(“1234”,”0058”</a:t>
            </a:r>
            <a:r>
              <a:rPr lang="ja-JP" altLang="en-US" sz="1600"/>
              <a:t>など</a:t>
            </a:r>
            <a:r>
              <a:rPr lang="en-US" altLang="ja-JP" sz="1600" dirty="0"/>
              <a:t>)</a:t>
            </a:r>
            <a:r>
              <a:rPr lang="ja-JP" altLang="en-US" sz="1600"/>
              <a:t>にしてデータを作成するコードを記載してください。</a:t>
            </a:r>
            <a:endParaRPr lang="en-US" altLang="ja-JP" sz="1600" dirty="0"/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r>
              <a:rPr lang="en-US" altLang="ja-JP" sz="1600" dirty="0"/>
              <a:t>(1)</a:t>
            </a:r>
            <a:r>
              <a:rPr lang="ja-JP" altLang="en-US" sz="1600"/>
              <a:t>のデータセットで全ての特徴量を使用して重回帰を行ってください。</a:t>
            </a:r>
            <a:r>
              <a:rPr lang="en-US" altLang="ja-JP" sz="1600" dirty="0"/>
              <a:t>(</a:t>
            </a:r>
            <a:r>
              <a:rPr lang="ja-JP" altLang="en-US" sz="1600"/>
              <a:t>コードを記載してください</a:t>
            </a:r>
            <a:r>
              <a:rPr lang="en-US" altLang="ja-JP" sz="1600" dirty="0"/>
              <a:t>)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r>
              <a:rPr kumimoji="0" lang="ja-JP" altLang="en-US" sz="16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決定係数</a:t>
            </a:r>
            <a:r>
              <a:rPr kumimoji="0" lang="en-US" altLang="ja-JP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R</a:t>
            </a:r>
            <a:r>
              <a:rPr kumimoji="0" lang="en-US" altLang="ja-JP" sz="16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 </a:t>
            </a:r>
            <a:r>
              <a:rPr kumimoji="0" lang="ja-JP" altLang="en-US" sz="16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を回答してください。（出力結果</a:t>
            </a:r>
            <a:r>
              <a:rPr kumimoji="0" lang="en-US" altLang="ja-JP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r>
              <a:rPr lang="en-US" altLang="ja-JP" sz="1600" dirty="0" err="1"/>
              <a:t>bc</a:t>
            </a:r>
            <a:r>
              <a:rPr lang="ja-JP" altLang="en-US" sz="1600"/>
              <a:t>データの正解値</a:t>
            </a:r>
            <a:r>
              <a:rPr lang="en-US" altLang="ja-JP" sz="1600" dirty="0"/>
              <a:t>=1</a:t>
            </a:r>
            <a:r>
              <a:rPr lang="ja-JP" altLang="en-US" sz="1600"/>
              <a:t>の時、腫瘍は良性ですか悪性ですか？</a:t>
            </a:r>
            <a:endParaRPr kumimoji="0" lang="en-US" altLang="ja-JP" sz="16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19E8840-3D49-D5D7-07BE-1FEFB6BA66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47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80FFA3-EEFF-0775-BB64-CCE61D83A3CC}"/>
              </a:ext>
            </a:extLst>
          </p:cNvPr>
          <p:cNvSpPr txBox="1"/>
          <p:nvPr/>
        </p:nvSpPr>
        <p:spPr>
          <a:xfrm>
            <a:off x="364096" y="795743"/>
            <a:ext cx="841104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 err="1"/>
              <a:t>Webclass</a:t>
            </a:r>
            <a:r>
              <a:rPr lang="ja-JP" altLang="en-US" sz="1800"/>
              <a:t>で課題を提出してください。締め切りは</a:t>
            </a:r>
            <a:r>
              <a:rPr lang="en-US" altLang="ja-JP" sz="1800" dirty="0">
                <a:solidFill>
                  <a:srgbClr val="FF0000"/>
                </a:solidFill>
              </a:rPr>
              <a:t>2024/01/31 23:59</a:t>
            </a:r>
            <a:r>
              <a:rPr lang="ja-JP" altLang="en-US" sz="1800"/>
              <a:t>まで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67116893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919B2030-84EC-F6AE-3138-CAC907ED2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22" y="1018902"/>
            <a:ext cx="3030680" cy="209898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99B0EB-4E25-CF06-50F7-35516DB8C0E5}"/>
              </a:ext>
            </a:extLst>
          </p:cNvPr>
          <p:cNvSpPr txBox="1"/>
          <p:nvPr/>
        </p:nvSpPr>
        <p:spPr>
          <a:xfrm>
            <a:off x="652149" y="1296671"/>
            <a:ext cx="389013" cy="10874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歯の本数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FE2DA28-E183-CC4A-0F7F-9757D4ABF3EA}"/>
              </a:ext>
            </a:extLst>
          </p:cNvPr>
          <p:cNvSpPr txBox="1"/>
          <p:nvPr/>
        </p:nvSpPr>
        <p:spPr>
          <a:xfrm>
            <a:off x="2193263" y="2943482"/>
            <a:ext cx="512961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年齢</a:t>
            </a:r>
          </a:p>
        </p:txBody>
      </p:sp>
      <p:sp>
        <p:nvSpPr>
          <p:cNvPr id="216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altLang="ja-JP" sz="2800" b="1">
                <a:latin typeface="+mn-lt"/>
              </a:rPr>
              <a:t>  </a:t>
            </a:r>
            <a:r>
              <a:rPr lang="ja-JP" altLang="en-US" sz="2800" b="1">
                <a:latin typeface="+mn-lt"/>
              </a:rPr>
              <a:t>過学習</a:t>
            </a:r>
            <a:r>
              <a:rPr lang="en-US" altLang="ja-JP" sz="2800" b="1">
                <a:latin typeface="+mn-lt"/>
              </a:rPr>
              <a:t> overfitting</a:t>
            </a:r>
            <a:endParaRPr sz="2800" b="1">
              <a:latin typeface="+mn-lt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B9C2E61-F83B-5AE1-F36C-14F5B541FDC8}"/>
              </a:ext>
            </a:extLst>
          </p:cNvPr>
          <p:cNvSpPr txBox="1"/>
          <p:nvPr/>
        </p:nvSpPr>
        <p:spPr>
          <a:xfrm>
            <a:off x="4840039" y="1350368"/>
            <a:ext cx="339996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一般的に考えて、すべての人がこの直線上にいるとは思えない</a:t>
            </a:r>
            <a:endParaRPr kumimoji="0" lang="en-US" altLang="ja-JP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1EBA346-EEE9-B693-C26E-E31323257658}"/>
              </a:ext>
            </a:extLst>
          </p:cNvPr>
          <p:cNvSpPr>
            <a:spLocks noChangeAspect="1"/>
          </p:cNvSpPr>
          <p:nvPr/>
        </p:nvSpPr>
        <p:spPr>
          <a:xfrm>
            <a:off x="3045104" y="1529196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A8920FAA-9771-2A55-50CC-36BCF1B3D138}"/>
              </a:ext>
            </a:extLst>
          </p:cNvPr>
          <p:cNvSpPr>
            <a:spLocks noChangeAspect="1"/>
          </p:cNvSpPr>
          <p:nvPr/>
        </p:nvSpPr>
        <p:spPr>
          <a:xfrm>
            <a:off x="3507074" y="2058772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E5A753DB-74C8-90E4-D9DC-294B93A418A4}"/>
              </a:ext>
            </a:extLst>
          </p:cNvPr>
          <p:cNvSpPr>
            <a:spLocks noChangeAspect="1"/>
          </p:cNvSpPr>
          <p:nvPr/>
        </p:nvSpPr>
        <p:spPr>
          <a:xfrm>
            <a:off x="3076104" y="2276148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FEAD5D32-EF5F-7989-0E0B-CC58E4D374FF}"/>
              </a:ext>
            </a:extLst>
          </p:cNvPr>
          <p:cNvSpPr>
            <a:spLocks noChangeAspect="1"/>
          </p:cNvSpPr>
          <p:nvPr/>
        </p:nvSpPr>
        <p:spPr>
          <a:xfrm>
            <a:off x="2584495" y="1309470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F1C1514C-5094-7A8C-D830-A646100501C0}"/>
              </a:ext>
            </a:extLst>
          </p:cNvPr>
          <p:cNvSpPr>
            <a:spLocks noChangeAspect="1"/>
          </p:cNvSpPr>
          <p:nvPr/>
        </p:nvSpPr>
        <p:spPr>
          <a:xfrm>
            <a:off x="1524490" y="1147196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F683A4F-636F-54D5-79B6-968367BB1E1D}"/>
              </a:ext>
            </a:extLst>
          </p:cNvPr>
          <p:cNvSpPr txBox="1"/>
          <p:nvPr/>
        </p:nvSpPr>
        <p:spPr>
          <a:xfrm>
            <a:off x="4760020" y="2384148"/>
            <a:ext cx="339996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別の</a:t>
            </a:r>
            <a:r>
              <a:rPr lang="en-US" altLang="ja-JP" sz="2400">
                <a:solidFill>
                  <a:srgbClr val="C00000"/>
                </a:solidFill>
              </a:rPr>
              <a:t>5</a:t>
            </a: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人のデータを追加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1B42A8-8E0B-6B6D-53EA-B30FECA2C798}"/>
              </a:ext>
            </a:extLst>
          </p:cNvPr>
          <p:cNvSpPr txBox="1"/>
          <p:nvPr/>
        </p:nvSpPr>
        <p:spPr>
          <a:xfrm>
            <a:off x="688092" y="3469923"/>
            <a:ext cx="797974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/>
            <a:r>
              <a:rPr lang="ja-JP" altLang="en-US" sz="2000"/>
              <a:t>追加分の人に対しての予測性能</a:t>
            </a:r>
            <a:r>
              <a:rPr lang="en-US" altLang="ja-JP" sz="2000"/>
              <a:t>(R</a:t>
            </a:r>
            <a:r>
              <a:rPr lang="en-US" altLang="ja-JP" sz="2000" baseline="30000"/>
              <a:t>2</a:t>
            </a:r>
            <a:r>
              <a:rPr lang="en-US" altLang="ja-JP" sz="2000"/>
              <a:t>)</a:t>
            </a:r>
            <a:r>
              <a:rPr lang="ja-JP" altLang="en-US" sz="2000"/>
              <a:t>は</a:t>
            </a:r>
            <a:r>
              <a:rPr kumimoji="0" lang="en-US" altLang="ja-JP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0.998</a:t>
            </a:r>
            <a:r>
              <a:rPr kumimoji="0" lang="ja-JP" altLang="en-US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よりは</a:t>
            </a:r>
            <a:r>
              <a:rPr lang="ja-JP" altLang="en-US" sz="2000"/>
              <a:t>低い</a:t>
            </a:r>
            <a:endParaRPr lang="en-US" altLang="ja-JP" sz="200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000"/>
              <a:t>学習したデータ（最初の</a:t>
            </a:r>
            <a:r>
              <a:rPr lang="en-US" altLang="ja-JP" sz="2000"/>
              <a:t>5</a:t>
            </a:r>
            <a:r>
              <a:rPr lang="ja-JP" altLang="en-US" sz="2000"/>
              <a:t>人）に</a:t>
            </a:r>
            <a:r>
              <a:rPr lang="ja-JP" altLang="en-US" sz="2000">
                <a:solidFill>
                  <a:srgbClr val="0070C0"/>
                </a:solidFill>
              </a:rPr>
              <a:t>過剰に適合したモデル</a:t>
            </a:r>
            <a:r>
              <a:rPr lang="ja-JP" altLang="en-US" sz="2000"/>
              <a:t>になっている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5F1A804-951A-C16D-70CE-3AC5845970EA}"/>
              </a:ext>
            </a:extLst>
          </p:cNvPr>
          <p:cNvCxnSpPr>
            <a:cxnSpLocks/>
          </p:cNvCxnSpPr>
          <p:nvPr/>
        </p:nvCxnSpPr>
        <p:spPr>
          <a:xfrm flipH="1" flipV="1">
            <a:off x="3697127" y="2151731"/>
            <a:ext cx="980840" cy="420019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978985-0631-4DA1-8855-F477DAA6B0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252264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99B0EB-4E25-CF06-50F7-35516DB8C0E5}"/>
              </a:ext>
            </a:extLst>
          </p:cNvPr>
          <p:cNvSpPr txBox="1"/>
          <p:nvPr/>
        </p:nvSpPr>
        <p:spPr>
          <a:xfrm>
            <a:off x="652149" y="1296671"/>
            <a:ext cx="389013" cy="10874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歯の本数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FE2DA28-E183-CC4A-0F7F-9757D4ABF3EA}"/>
              </a:ext>
            </a:extLst>
          </p:cNvPr>
          <p:cNvSpPr txBox="1"/>
          <p:nvPr/>
        </p:nvSpPr>
        <p:spPr>
          <a:xfrm>
            <a:off x="2193263" y="2943482"/>
            <a:ext cx="512961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年齢</a:t>
            </a:r>
          </a:p>
        </p:txBody>
      </p:sp>
      <p:sp>
        <p:nvSpPr>
          <p:cNvPr id="216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-US" altLang="ja-JP" sz="2800" b="1">
                <a:latin typeface="+mn-lt"/>
              </a:rPr>
              <a:t>  </a:t>
            </a:r>
            <a:r>
              <a:rPr lang="ja-JP" altLang="en-US" sz="2800" b="1">
                <a:latin typeface="+mn-lt"/>
              </a:rPr>
              <a:t>過学習</a:t>
            </a:r>
            <a:r>
              <a:rPr lang="en-US" altLang="ja-JP" sz="2800" b="1">
                <a:latin typeface="+mn-lt"/>
              </a:rPr>
              <a:t> overfitting</a:t>
            </a:r>
            <a:endParaRPr sz="2800" b="1">
              <a:latin typeface="+mn-lt"/>
            </a:endParaRPr>
          </a:p>
        </p:txBody>
      </p:sp>
      <p:sp>
        <p:nvSpPr>
          <p:cNvPr id="225" name="まだ学習していない未知のデータでも…"/>
          <p:cNvSpPr txBox="1"/>
          <p:nvPr/>
        </p:nvSpPr>
        <p:spPr>
          <a:xfrm>
            <a:off x="291988" y="3572542"/>
            <a:ext cx="8571725" cy="346249"/>
          </a:xfrm>
          <a:prstGeom prst="rect">
            <a:avLst/>
          </a:prstGeom>
          <a:ln w="19050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l">
              <a:defRPr sz="4200"/>
            </a:pPr>
            <a:r>
              <a:rPr sz="2000" dirty="0" err="1">
                <a:solidFill>
                  <a:schemeClr val="accent3">
                    <a:lumMod val="75000"/>
                  </a:schemeClr>
                </a:solidFill>
              </a:rPr>
              <a:t>まだ学習していない未知のデータで良い</a:t>
            </a:r>
            <a:r>
              <a:rPr lang="ja-JP" altLang="en-US" sz="2000">
                <a:solidFill>
                  <a:schemeClr val="accent3">
                    <a:lumMod val="75000"/>
                  </a:schemeClr>
                </a:solidFill>
              </a:rPr>
              <a:t>予測</a:t>
            </a:r>
            <a:r>
              <a:rPr sz="2000" dirty="0" err="1">
                <a:solidFill>
                  <a:schemeClr val="accent3">
                    <a:lumMod val="75000"/>
                  </a:schemeClr>
                </a:solidFill>
              </a:rPr>
              <a:t>が出るか検証用データ</a:t>
            </a:r>
            <a:r>
              <a:rPr lang="ja-JP" altLang="en-US" sz="2000">
                <a:solidFill>
                  <a:schemeClr val="accent3">
                    <a:lumMod val="75000"/>
                  </a:schemeClr>
                </a:solidFill>
              </a:rPr>
              <a:t>が</a:t>
            </a:r>
            <a:r>
              <a:rPr sz="2000" dirty="0" err="1">
                <a:solidFill>
                  <a:schemeClr val="accent3">
                    <a:lumMod val="75000"/>
                  </a:schemeClr>
                </a:solidFill>
              </a:rPr>
              <a:t>必要</a:t>
            </a:r>
            <a:endParaRPr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1EBA346-EEE9-B693-C26E-E31323257658}"/>
              </a:ext>
            </a:extLst>
          </p:cNvPr>
          <p:cNvSpPr>
            <a:spLocks noChangeAspect="1"/>
          </p:cNvSpPr>
          <p:nvPr/>
        </p:nvSpPr>
        <p:spPr>
          <a:xfrm>
            <a:off x="3076104" y="1719956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A8920FAA-9771-2A55-50CC-36BCF1B3D138}"/>
              </a:ext>
            </a:extLst>
          </p:cNvPr>
          <p:cNvSpPr>
            <a:spLocks noChangeAspect="1"/>
          </p:cNvSpPr>
          <p:nvPr/>
        </p:nvSpPr>
        <p:spPr>
          <a:xfrm>
            <a:off x="3497449" y="2135772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E5A753DB-74C8-90E4-D9DC-294B93A418A4}"/>
              </a:ext>
            </a:extLst>
          </p:cNvPr>
          <p:cNvSpPr>
            <a:spLocks noChangeAspect="1"/>
          </p:cNvSpPr>
          <p:nvPr/>
        </p:nvSpPr>
        <p:spPr>
          <a:xfrm>
            <a:off x="3076104" y="2276148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FEAD5D32-EF5F-7989-0E0B-CC58E4D374FF}"/>
              </a:ext>
            </a:extLst>
          </p:cNvPr>
          <p:cNvSpPr>
            <a:spLocks noChangeAspect="1"/>
          </p:cNvSpPr>
          <p:nvPr/>
        </p:nvSpPr>
        <p:spPr>
          <a:xfrm>
            <a:off x="2582633" y="1296368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F1C1514C-5094-7A8C-D830-A646100501C0}"/>
              </a:ext>
            </a:extLst>
          </p:cNvPr>
          <p:cNvSpPr>
            <a:spLocks noChangeAspect="1"/>
          </p:cNvSpPr>
          <p:nvPr/>
        </p:nvSpPr>
        <p:spPr>
          <a:xfrm>
            <a:off x="1524490" y="1156821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1B42A8-8E0B-6B6D-53EA-B30FECA2C798}"/>
              </a:ext>
            </a:extLst>
          </p:cNvPr>
          <p:cNvSpPr txBox="1"/>
          <p:nvPr/>
        </p:nvSpPr>
        <p:spPr>
          <a:xfrm>
            <a:off x="4333173" y="1156821"/>
            <a:ext cx="379591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400">
                <a:solidFill>
                  <a:srgbClr val="002060"/>
                </a:solidFill>
              </a:rPr>
              <a:t>過学習が起こりやすい条件</a:t>
            </a:r>
            <a:endParaRPr lang="en-US" altLang="ja-JP" sz="2400">
              <a:solidFill>
                <a:srgbClr val="002060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978985-0631-4DA1-8855-F477DAA6B0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BC84F0E-6F1D-30D1-7E4E-0281621C0C5F}"/>
              </a:ext>
            </a:extLst>
          </p:cNvPr>
          <p:cNvSpPr txBox="1"/>
          <p:nvPr/>
        </p:nvSpPr>
        <p:spPr>
          <a:xfrm>
            <a:off x="4333173" y="1840409"/>
            <a:ext cx="266739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・データ数が少ない</a:t>
            </a:r>
            <a:endParaRPr kumimoji="0" lang="en-US" altLang="ja-JP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000"/>
              <a:t>・データに偏りがある</a:t>
            </a:r>
            <a:endParaRPr lang="en-US" altLang="ja-JP" sz="2000"/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・モデルが複雑</a:t>
            </a:r>
          </a:p>
        </p:txBody>
      </p:sp>
      <p:pic>
        <p:nvPicPr>
          <p:cNvPr id="6" name="図 5" descr="グラフ, 折れ線グラフ&#10;&#10;自動的に生成された説明">
            <a:extLst>
              <a:ext uri="{FF2B5EF4-FFF2-40B4-BE49-F238E27FC236}">
                <a16:creationId xmlns:a16="http://schemas.microsoft.com/office/drawing/2014/main" id="{C9E00575-0866-CEC9-035D-E1DD86518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55" y="926316"/>
            <a:ext cx="3030680" cy="20989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F81A19-8937-08B1-9522-A2D8D210C452}"/>
              </a:ext>
            </a:extLst>
          </p:cNvPr>
          <p:cNvSpPr txBox="1"/>
          <p:nvPr/>
        </p:nvSpPr>
        <p:spPr>
          <a:xfrm>
            <a:off x="652149" y="1296671"/>
            <a:ext cx="389013" cy="10874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歯の本数</a:t>
            </a: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07D1D6B-94B7-4FE9-2D55-C29485D462F1}"/>
              </a:ext>
            </a:extLst>
          </p:cNvPr>
          <p:cNvSpPr>
            <a:spLocks noChangeAspect="1"/>
          </p:cNvSpPr>
          <p:nvPr/>
        </p:nvSpPr>
        <p:spPr>
          <a:xfrm>
            <a:off x="3045104" y="1529196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6AE16A4-7189-A989-7EC6-49C3F6DB60F2}"/>
              </a:ext>
            </a:extLst>
          </p:cNvPr>
          <p:cNvSpPr>
            <a:spLocks noChangeAspect="1"/>
          </p:cNvSpPr>
          <p:nvPr/>
        </p:nvSpPr>
        <p:spPr>
          <a:xfrm>
            <a:off x="3507074" y="2058772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62CF1820-C549-0B93-5D61-ADD33AC3F716}"/>
              </a:ext>
            </a:extLst>
          </p:cNvPr>
          <p:cNvSpPr>
            <a:spLocks noChangeAspect="1"/>
          </p:cNvSpPr>
          <p:nvPr/>
        </p:nvSpPr>
        <p:spPr>
          <a:xfrm>
            <a:off x="3076104" y="2276148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B30D766-A68E-82E4-B93B-6D431562EEC0}"/>
              </a:ext>
            </a:extLst>
          </p:cNvPr>
          <p:cNvSpPr>
            <a:spLocks noChangeAspect="1"/>
          </p:cNvSpPr>
          <p:nvPr/>
        </p:nvSpPr>
        <p:spPr>
          <a:xfrm>
            <a:off x="2584495" y="1309470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F92B2F65-82DD-E8DD-E4C1-899D5F671D73}"/>
              </a:ext>
            </a:extLst>
          </p:cNvPr>
          <p:cNvSpPr>
            <a:spLocks noChangeAspect="1"/>
          </p:cNvSpPr>
          <p:nvPr/>
        </p:nvSpPr>
        <p:spPr>
          <a:xfrm>
            <a:off x="1524490" y="1147196"/>
            <a:ext cx="108000" cy="108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637674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2" grpId="0" animBg="1"/>
      <p:bldP spid="8" grpId="0" animBg="1"/>
      <p:bldP spid="9" grpId="0" animBg="1"/>
      <p:bldP spid="13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四角形"/>
          <p:cNvSpPr/>
          <p:nvPr/>
        </p:nvSpPr>
        <p:spPr>
          <a:xfrm>
            <a:off x="2594118" y="2354934"/>
            <a:ext cx="1885639" cy="2519408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30" name="四角形"/>
          <p:cNvSpPr/>
          <p:nvPr/>
        </p:nvSpPr>
        <p:spPr>
          <a:xfrm>
            <a:off x="4911733" y="2354934"/>
            <a:ext cx="715224" cy="2519408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400"/>
          </a:p>
        </p:txBody>
      </p:sp>
      <p:sp>
        <p:nvSpPr>
          <p:cNvPr id="231" name="x(特徴量データ)"/>
          <p:cNvSpPr txBox="1"/>
          <p:nvPr/>
        </p:nvSpPr>
        <p:spPr>
          <a:xfrm>
            <a:off x="2851654" y="2003348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x(特徴量データ)</a:t>
            </a:r>
          </a:p>
        </p:txBody>
      </p:sp>
      <p:sp>
        <p:nvSpPr>
          <p:cNvPr id="232" name="y(正解データ)"/>
          <p:cNvSpPr txBox="1"/>
          <p:nvPr/>
        </p:nvSpPr>
        <p:spPr>
          <a:xfrm>
            <a:off x="4673028" y="2003348"/>
            <a:ext cx="1192635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y(正解データ)</a:t>
            </a:r>
          </a:p>
        </p:txBody>
      </p:sp>
      <p:sp>
        <p:nvSpPr>
          <p:cNvPr id="233" name="線"/>
          <p:cNvSpPr/>
          <p:nvPr/>
        </p:nvSpPr>
        <p:spPr>
          <a:xfrm>
            <a:off x="1536700" y="4197322"/>
            <a:ext cx="5524500" cy="1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234" name="学習用"/>
          <p:cNvSpPr txBox="1"/>
          <p:nvPr/>
        </p:nvSpPr>
        <p:spPr>
          <a:xfrm>
            <a:off x="5867673" y="3091899"/>
            <a:ext cx="1795363" cy="346249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train = </a:t>
            </a:r>
            <a:r>
              <a:rPr sz="2000" dirty="0" err="1">
                <a:solidFill>
                  <a:srgbClr val="FF0000"/>
                </a:solidFill>
              </a:rPr>
              <a:t>学習用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235" name="検証用"/>
          <p:cNvSpPr txBox="1"/>
          <p:nvPr/>
        </p:nvSpPr>
        <p:spPr>
          <a:xfrm>
            <a:off x="5942721" y="4424192"/>
            <a:ext cx="1691169" cy="346249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test = </a:t>
            </a:r>
            <a:r>
              <a:rPr sz="2000" dirty="0" err="1">
                <a:solidFill>
                  <a:srgbClr val="FF0000"/>
                </a:solidFill>
              </a:rPr>
              <a:t>検証用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236" name="ホールドアウト法"/>
          <p:cNvSpPr txBox="1"/>
          <p:nvPr/>
        </p:nvSpPr>
        <p:spPr>
          <a:xfrm>
            <a:off x="318108" y="744907"/>
            <a:ext cx="2911053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70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2800" b="1" dirty="0" err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ホールドアウト法</a:t>
            </a:r>
            <a:endParaRPr sz="2800" b="1" dirty="0">
              <a:solidFill>
                <a:srgbClr val="C0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7" name="新たにデータを用意するのではなく、…"/>
          <p:cNvSpPr txBox="1"/>
          <p:nvPr/>
        </p:nvSpPr>
        <p:spPr>
          <a:xfrm>
            <a:off x="982697" y="1253678"/>
            <a:ext cx="7380661" cy="60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l">
              <a:defRPr sz="49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sz="1838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新たにデータを用意するのではなく</a:t>
            </a:r>
            <a:r>
              <a:rPr lang="ja-JP" altLang="en-US" sz="1838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既にある</a:t>
            </a:r>
            <a:r>
              <a:rPr sz="1838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データを学習用と検証用に分割する</a:t>
            </a:r>
            <a:r>
              <a:rPr lang="ja-JP" altLang="en-US" sz="1838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方法　</a:t>
            </a:r>
            <a:r>
              <a:rPr sz="1838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ja-JP" altLang="en-US" sz="1838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検証用が</a:t>
            </a:r>
            <a:r>
              <a:rPr sz="1838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20~30%で分割するのが一般的)</a:t>
            </a:r>
          </a:p>
        </p:txBody>
      </p:sp>
      <p:sp>
        <p:nvSpPr>
          <p:cNvPr id="238" name="x_train"/>
          <p:cNvSpPr txBox="1"/>
          <p:nvPr/>
        </p:nvSpPr>
        <p:spPr>
          <a:xfrm>
            <a:off x="3193093" y="2982242"/>
            <a:ext cx="68768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x_train</a:t>
            </a:r>
          </a:p>
        </p:txBody>
      </p:sp>
      <p:sp>
        <p:nvSpPr>
          <p:cNvPr id="239" name="y_train"/>
          <p:cNvSpPr txBox="1"/>
          <p:nvPr/>
        </p:nvSpPr>
        <p:spPr>
          <a:xfrm>
            <a:off x="4924700" y="2982242"/>
            <a:ext cx="689292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y_train</a:t>
            </a:r>
          </a:p>
        </p:txBody>
      </p:sp>
      <p:sp>
        <p:nvSpPr>
          <p:cNvPr id="240" name="x_test"/>
          <p:cNvSpPr txBox="1"/>
          <p:nvPr/>
        </p:nvSpPr>
        <p:spPr>
          <a:xfrm>
            <a:off x="3229161" y="4474896"/>
            <a:ext cx="615553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x_test</a:t>
            </a:r>
          </a:p>
        </p:txBody>
      </p:sp>
      <p:sp>
        <p:nvSpPr>
          <p:cNvPr id="241" name="y_test"/>
          <p:cNvSpPr txBox="1"/>
          <p:nvPr/>
        </p:nvSpPr>
        <p:spPr>
          <a:xfrm>
            <a:off x="4960767" y="4474896"/>
            <a:ext cx="617157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y_test</a:t>
            </a:r>
          </a:p>
        </p:txBody>
      </p:sp>
      <p:sp>
        <p:nvSpPr>
          <p:cNvPr id="242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43" name="機械学習ではそのままデータを丸ごと学習させない！"/>
          <p:cNvSpPr txBox="1"/>
          <p:nvPr/>
        </p:nvSpPr>
        <p:spPr>
          <a:xfrm>
            <a:off x="257957" y="72239"/>
            <a:ext cx="7684125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dirty="0" err="1"/>
              <a:t>機械学習ではそのままデータを丸ごと学習させない</a:t>
            </a:r>
            <a:r>
              <a:rPr sz="2400" dirty="0"/>
              <a:t>！</a:t>
            </a:r>
          </a:p>
        </p:txBody>
      </p:sp>
      <p:sp>
        <p:nvSpPr>
          <p:cNvPr id="4" name="左中かっこ 3">
            <a:extLst>
              <a:ext uri="{FF2B5EF4-FFF2-40B4-BE49-F238E27FC236}">
                <a16:creationId xmlns:a16="http://schemas.microsoft.com/office/drawing/2014/main" id="{1B828D17-DB9A-C19D-A666-02F0434AC24A}"/>
              </a:ext>
            </a:extLst>
          </p:cNvPr>
          <p:cNvSpPr/>
          <p:nvPr/>
        </p:nvSpPr>
        <p:spPr>
          <a:xfrm>
            <a:off x="2153217" y="2392133"/>
            <a:ext cx="326174" cy="1745780"/>
          </a:xfrm>
          <a:prstGeom prst="leftBrace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34290" tIns="17145" rIns="34290" bIns="17145" numCol="1" spcCol="38100" rtlCol="0" anchor="t">
            <a:noAutofit/>
          </a:bodyPr>
          <a:lstStyle/>
          <a:p>
            <a:pPr algn="l" defTabSz="342900" latinLnBrk="1"/>
            <a:endParaRPr lang="ja-JP" altLang="en-US" sz="675">
              <a:solidFill>
                <a:srgbClr val="000000"/>
              </a:solidFill>
            </a:endParaRPr>
          </a:p>
        </p:txBody>
      </p:sp>
      <p:sp>
        <p:nvSpPr>
          <p:cNvPr id="5" name="左中かっこ 4">
            <a:extLst>
              <a:ext uri="{FF2B5EF4-FFF2-40B4-BE49-F238E27FC236}">
                <a16:creationId xmlns:a16="http://schemas.microsoft.com/office/drawing/2014/main" id="{39290151-79D6-E5A8-DEF2-07628A3A11D6}"/>
              </a:ext>
            </a:extLst>
          </p:cNvPr>
          <p:cNvSpPr/>
          <p:nvPr/>
        </p:nvSpPr>
        <p:spPr>
          <a:xfrm>
            <a:off x="2174841" y="4281230"/>
            <a:ext cx="305066" cy="529520"/>
          </a:xfrm>
          <a:prstGeom prst="leftBrace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34290" tIns="17145" rIns="34290" bIns="17145" numCol="1" spcCol="38100" rtlCol="0" anchor="t">
            <a:noAutofit/>
          </a:bodyPr>
          <a:lstStyle/>
          <a:p>
            <a:pPr algn="l" defTabSz="342900" latinLnBrk="1"/>
            <a:endParaRPr lang="ja-JP" altLang="en-US" sz="675">
              <a:solidFill>
                <a:srgbClr val="00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87105A-4CDF-16DE-73E8-B9BF1D707F02}"/>
              </a:ext>
            </a:extLst>
          </p:cNvPr>
          <p:cNvSpPr txBox="1"/>
          <p:nvPr/>
        </p:nvSpPr>
        <p:spPr>
          <a:xfrm>
            <a:off x="1039922" y="3133782"/>
            <a:ext cx="1113295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600"/>
              <a:t>70~80%</a:t>
            </a:r>
            <a:endParaRPr lang="ja-JP" altLang="en-US" sz="1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BEB648-DA8D-5384-7217-BA6BB709C2B5}"/>
              </a:ext>
            </a:extLst>
          </p:cNvPr>
          <p:cNvSpPr txBox="1"/>
          <p:nvPr/>
        </p:nvSpPr>
        <p:spPr>
          <a:xfrm>
            <a:off x="1004182" y="4408942"/>
            <a:ext cx="1113295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600"/>
              <a:t>20~30%</a:t>
            </a:r>
            <a:endParaRPr lang="ja-JP" altLang="en-US" sz="16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330112D-034F-7A80-EADF-691EF1591A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237065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8912" y="73152"/>
            <a:ext cx="8439912" cy="4983480"/>
            <a:chOff x="139700" y="850900"/>
            <a:chExt cx="10414000" cy="585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620" y="1358352"/>
              <a:ext cx="9876627" cy="51958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050" y="857250"/>
              <a:ext cx="10401300" cy="5842000"/>
            </a:xfrm>
            <a:custGeom>
              <a:avLst/>
              <a:gdLst/>
              <a:ahLst/>
              <a:cxnLst/>
              <a:rect l="l" t="t" r="r" b="b"/>
              <a:pathLst>
                <a:path w="10401300" h="5842000">
                  <a:moveTo>
                    <a:pt x="0" y="0"/>
                  </a:moveTo>
                  <a:lnTo>
                    <a:pt x="10401300" y="0"/>
                  </a:lnTo>
                  <a:lnTo>
                    <a:pt x="10401300" y="5842000"/>
                  </a:lnTo>
                  <a:lnTo>
                    <a:pt x="0" y="584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66"/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D4D3A5-273F-69F9-FB4C-845C07717656}"/>
              </a:ext>
            </a:extLst>
          </p:cNvPr>
          <p:cNvSpPr txBox="1"/>
          <p:nvPr/>
        </p:nvSpPr>
        <p:spPr>
          <a:xfrm>
            <a:off x="6835902" y="4711560"/>
            <a:ext cx="207428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清水先生講義資料より引用</a:t>
            </a:r>
            <a:r>
              <a:rPr kumimoji="0" lang="en-US" altLang="ja-JP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endParaRPr kumimoji="0" lang="ja-JP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328" y="64008"/>
            <a:ext cx="8110728" cy="4864608"/>
            <a:chOff x="139700" y="850900"/>
            <a:chExt cx="10414000" cy="585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464" y="1358352"/>
              <a:ext cx="9940135" cy="52839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050" y="857250"/>
              <a:ext cx="10401300" cy="5842000"/>
            </a:xfrm>
            <a:custGeom>
              <a:avLst/>
              <a:gdLst/>
              <a:ahLst/>
              <a:cxnLst/>
              <a:rect l="l" t="t" r="r" b="b"/>
              <a:pathLst>
                <a:path w="10401300" h="5842000">
                  <a:moveTo>
                    <a:pt x="0" y="0"/>
                  </a:moveTo>
                  <a:lnTo>
                    <a:pt x="10401300" y="0"/>
                  </a:lnTo>
                  <a:lnTo>
                    <a:pt x="10401300" y="5842000"/>
                  </a:lnTo>
                  <a:lnTo>
                    <a:pt x="0" y="584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66"/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A97E18-6A5F-61A2-14E1-E944EC78A1CC}"/>
              </a:ext>
            </a:extLst>
          </p:cNvPr>
          <p:cNvSpPr txBox="1"/>
          <p:nvPr/>
        </p:nvSpPr>
        <p:spPr>
          <a:xfrm>
            <a:off x="343274" y="4923340"/>
            <a:ext cx="207428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清水先生講義資料より引用</a:t>
            </a:r>
            <a:r>
              <a:rPr kumimoji="0" lang="en-US" altLang="ja-JP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endParaRPr kumimoji="0" lang="ja-JP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20AF56C-4A91-F971-0CFF-C91A18E80D26}"/>
              </a:ext>
            </a:extLst>
          </p:cNvPr>
          <p:cNvSpPr/>
          <p:nvPr/>
        </p:nvSpPr>
        <p:spPr>
          <a:xfrm>
            <a:off x="4572000" y="2993648"/>
            <a:ext cx="3008376" cy="1664208"/>
          </a:xfrm>
          <a:prstGeom prst="rect">
            <a:avLst/>
          </a:prstGeom>
          <a:noFill/>
          <a:ln w="190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1898F0-E500-5819-4246-7EA0D233181B}"/>
              </a:ext>
            </a:extLst>
          </p:cNvPr>
          <p:cNvSpPr txBox="1"/>
          <p:nvPr/>
        </p:nvSpPr>
        <p:spPr>
          <a:xfrm>
            <a:off x="699889" y="4585891"/>
            <a:ext cx="425757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今回はテストデータで汎化評価はしない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4597ED3F9DF04396CDAF7ADD5042AD" ma:contentTypeVersion="16" ma:contentTypeDescription="新しいドキュメントを作成します。" ma:contentTypeScope="" ma:versionID="cc81f611e112f3e2ed258b6ede35e7bb">
  <xsd:schema xmlns:xsd="http://www.w3.org/2001/XMLSchema" xmlns:xs="http://www.w3.org/2001/XMLSchema" xmlns:p="http://schemas.microsoft.com/office/2006/metadata/properties" xmlns:ns2="3bedeca0-c2ed-4417-b266-8522ee8d026f" xmlns:ns3="f06b4c2f-2c82-42f4-a7b1-f551fd148232" targetNamespace="http://schemas.microsoft.com/office/2006/metadata/properties" ma:root="true" ma:fieldsID="14f8125897bec85f8b10cb04740fcf64" ns2:_="" ns3:_="">
    <xsd:import namespace="3bedeca0-c2ed-4417-b266-8522ee8d026f"/>
    <xsd:import namespace="f06b4c2f-2c82-42f4-a7b1-f551fd1482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deca0-c2ed-4417-b266-8522ee8d02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64d63cec-adaa-4823-9f5f-a031abd4e2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b4c2f-2c82-42f4-a7b1-f551fd14823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24322fb-54ae-441b-a0be-81c7a9c24d11}" ma:internalName="TaxCatchAll" ma:showField="CatchAllData" ma:web="f06b4c2f-2c82-42f4-a7b1-f551fd1482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6b4c2f-2c82-42f4-a7b1-f551fd148232" xsi:nil="true"/>
    <lcf76f155ced4ddcb4097134ff3c332f xmlns="3bedeca0-c2ed-4417-b266-8522ee8d026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BEA4784-F88B-4059-AA13-F4D19BA60A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B3F4FD-0472-44C0-81A7-BA45E67C44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edeca0-c2ed-4417-b266-8522ee8d026f"/>
    <ds:schemaRef ds:uri="f06b4c2f-2c82-42f4-a7b1-f551fd1482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1D7582-1529-440A-8D62-0704A1D177CA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f06b4c2f-2c82-42f4-a7b1-f551fd148232"/>
    <ds:schemaRef ds:uri="3bedeca0-c2ed-4417-b266-8522ee8d026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3889</Words>
  <Application>Microsoft Macintosh PowerPoint</Application>
  <PresentationFormat>画面に合わせる (16:9)</PresentationFormat>
  <Paragraphs>696</Paragraphs>
  <Slides>47</Slides>
  <Notes>32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63" baseType="lpstr">
      <vt:lpstr>BIZ UDGothic</vt:lpstr>
      <vt:lpstr>Hiragino Kaku Gothic ProN W3</vt:lpstr>
      <vt:lpstr>Hiragino Maru Gothic ProN W4</vt:lpstr>
      <vt:lpstr>Toppan Bunkyu Gothic Regular</vt:lpstr>
      <vt:lpstr>YuGothic</vt:lpstr>
      <vt:lpstr>ヒラギノ角ゴ ProN W3</vt:lpstr>
      <vt:lpstr>ヒラギノ角ゴ ProN W6</vt:lpstr>
      <vt:lpstr>Meiryo</vt:lpstr>
      <vt:lpstr>Arial</vt:lpstr>
      <vt:lpstr>Cambria Math</vt:lpstr>
      <vt:lpstr>Courier New</vt:lpstr>
      <vt:lpstr>Helvetica Neue Light</vt:lpstr>
      <vt:lpstr>PT Sans</vt:lpstr>
      <vt:lpstr>Times New Roman</vt:lpstr>
      <vt:lpstr>Wingdings</vt:lpstr>
      <vt:lpstr>White</vt:lpstr>
      <vt:lpstr>演習授業中の質問対応について</vt:lpstr>
      <vt:lpstr>演習10 回帰3</vt:lpstr>
      <vt:lpstr>学習データと検証データ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検索google colab Colaboratory へようこそ - Colaboratory - Google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須藤毅顕</dc:creator>
  <cp:lastModifiedBy>須藤　毅顕</cp:lastModifiedBy>
  <cp:revision>2</cp:revision>
  <dcterms:modified xsi:type="dcterms:W3CDTF">2024-08-01T03:14:20Z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0x010100E74597ED3F9DF04396CDAF7ADD5042AD</vt:lpwstr>
  </property>
  <property fmtid="{D5CDD505-2E9C-101B-9397-08002B2CF9AE}" pid="3" name="MediaServiceImageTags">
    <vt:lpwstr/>
  </property>
</Properties>
</file>